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56" r:id="rId5"/>
    <p:sldId id="257" r:id="rId6"/>
    <p:sldId id="263" r:id="rId7"/>
    <p:sldId id="264" r:id="rId8"/>
    <p:sldId id="265" r:id="rId9"/>
    <p:sldId id="266" r:id="rId10"/>
    <p:sldId id="267" r:id="rId11"/>
    <p:sldId id="268" r:id="rId12"/>
    <p:sldId id="269" r:id="rId13"/>
    <p:sldId id="27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8CF3A"/>
    <a:srgbClr val="D5E8A0"/>
    <a:srgbClr val="4BFF4B"/>
    <a:srgbClr val="E0FFC1"/>
    <a:srgbClr val="CCFF99"/>
    <a:srgbClr val="AAD0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3210" autoAdjust="0"/>
  </p:normalViewPr>
  <p:slideViewPr>
    <p:cSldViewPr snapToGrid="0">
      <p:cViewPr varScale="1">
        <p:scale>
          <a:sx n="56" d="100"/>
          <a:sy n="56" d="100"/>
        </p:scale>
        <p:origin x="1218" y="84"/>
      </p:cViewPr>
      <p:guideLst/>
    </p:cSldViewPr>
  </p:slideViewPr>
  <p:outlineViewPr>
    <p:cViewPr>
      <p:scale>
        <a:sx n="100" d="100"/>
        <a:sy n="100" d="100"/>
      </p:scale>
      <p:origin x="0" y="0"/>
    </p:cViewPr>
  </p:outlineViewPr>
  <p:notesTextViewPr>
    <p:cViewPr>
      <p:scale>
        <a:sx n="1" d="1"/>
        <a:sy n="1" d="1"/>
      </p:scale>
      <p:origin x="0" y="0"/>
    </p:cViewPr>
  </p:notesTextViewPr>
  <p:notesViewPr>
    <p:cSldViewPr snapToGrid="0">
      <p:cViewPr varScale="1">
        <p:scale>
          <a:sx n="55" d="100"/>
          <a:sy n="55" d="100"/>
        </p:scale>
        <p:origin x="288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F141F5-6997-4AA4-8826-53777AB56F3D}" type="datetimeFigureOut">
              <a:rPr lang="en-GB" smtClean="0"/>
              <a:t>19/06/2017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1CBAB1-A6B9-45AE-AD9B-97F7A687D265}" type="slidenum">
              <a:rPr lang="en-GB" smtClean="0"/>
              <a:t>‹#›</a:t>
            </a:fld>
            <a:endParaRPr lang="en-GB"/>
          </a:p>
        </p:txBody>
      </p:sp>
    </p:spTree>
    <p:extLst>
      <p:ext uri="{BB962C8B-B14F-4D97-AF65-F5344CB8AC3E}">
        <p14:creationId xmlns:p14="http://schemas.microsoft.com/office/powerpoint/2010/main" val="4096404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bbc.co.uk/speaker/improv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Introduce session</a:t>
            </a:r>
            <a:r>
              <a:rPr lang="en-GB" baseline="0" dirty="0"/>
              <a:t> and learning objectives</a:t>
            </a:r>
            <a:endParaRPr lang="en-GB" dirty="0"/>
          </a:p>
        </p:txBody>
      </p:sp>
      <p:sp>
        <p:nvSpPr>
          <p:cNvPr id="4" name="Slide Number Placeholder 3"/>
          <p:cNvSpPr>
            <a:spLocks noGrp="1"/>
          </p:cNvSpPr>
          <p:nvPr>
            <p:ph type="sldNum" sz="quarter" idx="10"/>
          </p:nvPr>
        </p:nvSpPr>
        <p:spPr/>
        <p:txBody>
          <a:bodyPr/>
          <a:lstStyle/>
          <a:p>
            <a:fld id="{BB1CBAB1-A6B9-45AE-AD9B-97F7A687D265}" type="slidenum">
              <a:rPr lang="en-GB" smtClean="0"/>
              <a:t>1</a:t>
            </a:fld>
            <a:endParaRPr lang="en-GB"/>
          </a:p>
        </p:txBody>
      </p:sp>
    </p:spTree>
    <p:extLst>
      <p:ext uri="{BB962C8B-B14F-4D97-AF65-F5344CB8AC3E}">
        <p14:creationId xmlns:p14="http://schemas.microsoft.com/office/powerpoint/2010/main" val="3304710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 changes are in the pictures</a:t>
            </a:r>
            <a:r>
              <a:rPr lang="en-GB" baseline="0" dirty="0"/>
              <a:t> (clockwise – Brexit, end of apartheid, Arms trade treaty 2014 https://www.un.org/disarmament/convarms/att/ , cancelling debt)? What major changes can you remember from your lifetime? </a:t>
            </a:r>
            <a:r>
              <a:rPr lang="en-GB" sz="1200" kern="1200" dirty="0">
                <a:solidFill>
                  <a:schemeClr val="tx1"/>
                </a:solidFill>
                <a:effectLst/>
                <a:latin typeface="+mn-lt"/>
                <a:ea typeface="+mn-ea"/>
                <a:cs typeface="+mn-cs"/>
              </a:rPr>
              <a:t>These have been achieved by people who</a:t>
            </a:r>
            <a:r>
              <a:rPr lang="en-GB" sz="1200" kern="1200" baseline="0" dirty="0">
                <a:solidFill>
                  <a:schemeClr val="tx1"/>
                </a:solidFill>
                <a:effectLst/>
                <a:latin typeface="+mn-lt"/>
                <a:ea typeface="+mn-ea"/>
                <a:cs typeface="+mn-cs"/>
              </a:rPr>
              <a:t> are passionate about something </a:t>
            </a:r>
            <a:r>
              <a:rPr lang="en-GB" sz="1200" kern="1200" dirty="0">
                <a:solidFill>
                  <a:schemeClr val="tx1"/>
                </a:solidFill>
                <a:effectLst/>
                <a:latin typeface="+mn-lt"/>
                <a:ea typeface="+mn-ea"/>
                <a:cs typeface="+mn-cs"/>
              </a:rPr>
              <a:t>getting together and taking action. </a:t>
            </a:r>
          </a:p>
          <a:p>
            <a:endParaRPr lang="en-GB"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Discuss a time you have tried to make a change, at home, with friends or in your local community. What</a:t>
            </a:r>
            <a:r>
              <a:rPr lang="en-GB" sz="1200" kern="1200" baseline="0" dirty="0">
                <a:solidFill>
                  <a:schemeClr val="tx1"/>
                </a:solidFill>
                <a:effectLst/>
                <a:latin typeface="+mn-lt"/>
                <a:ea typeface="+mn-ea"/>
                <a:cs typeface="+mn-cs"/>
              </a:rPr>
              <a:t> did you do?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a:solidFill>
                  <a:schemeClr val="tx1"/>
                </a:solidFill>
                <a:effectLst/>
                <a:latin typeface="+mn-lt"/>
                <a:ea typeface="+mn-ea"/>
                <a:cs typeface="+mn-cs"/>
              </a:rPr>
              <a:t>Brainstorm different ways to take action</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a:solidFill>
                  <a:schemeClr val="tx1"/>
                </a:solidFill>
                <a:effectLst/>
                <a:latin typeface="+mn-lt"/>
                <a:ea typeface="+mn-ea"/>
                <a:cs typeface="+mn-cs"/>
              </a:rPr>
              <a:t>Photo credits: http://www.publicdomainpictures.net/view-image.php?image=180562&amp;picture=brexit-referendum-uk; https://www.flickr.com/photos/controlarms/14153830079; https://commons.wikimedia.org/wiki/File:Mandela_voting_in_1994.jpg; https://www.flickr.com/photos/paulmiller/2509857120</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B1CBAB1-A6B9-45AE-AD9B-97F7A687D265}" type="slidenum">
              <a:rPr lang="en-GB" smtClean="0"/>
              <a:t>2</a:t>
            </a:fld>
            <a:endParaRPr lang="en-GB"/>
          </a:p>
        </p:txBody>
      </p:sp>
    </p:spTree>
    <p:extLst>
      <p:ext uri="{BB962C8B-B14F-4D97-AF65-F5344CB8AC3E}">
        <p14:creationId xmlns:p14="http://schemas.microsoft.com/office/powerpoint/2010/main" val="41481948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B1CBAB1-A6B9-45AE-AD9B-97F7A687D265}" type="slidenum">
              <a:rPr lang="en-GB" smtClean="0"/>
              <a:t>3</a:t>
            </a:fld>
            <a:endParaRPr lang="en-GB"/>
          </a:p>
        </p:txBody>
      </p:sp>
    </p:spTree>
    <p:extLst>
      <p:ext uri="{BB962C8B-B14F-4D97-AF65-F5344CB8AC3E}">
        <p14:creationId xmlns:p14="http://schemas.microsoft.com/office/powerpoint/2010/main" val="1260070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From these two activities, note down methods you think you/your group would like to try to make change. This could be related to a topic you have been working</a:t>
            </a:r>
            <a:r>
              <a:rPr lang="en-GB" sz="1200" kern="1200" baseline="0" dirty="0">
                <a:solidFill>
                  <a:schemeClr val="tx1"/>
                </a:solidFill>
                <a:effectLst/>
                <a:latin typeface="+mn-lt"/>
                <a:ea typeface="+mn-ea"/>
                <a:cs typeface="+mn-cs"/>
              </a:rPr>
              <a:t> on or other topics the learners choose. </a:t>
            </a:r>
            <a:r>
              <a:rPr lang="en-GB" sz="1200" kern="1200" dirty="0">
                <a:solidFill>
                  <a:schemeClr val="tx1"/>
                </a:solidFill>
                <a:effectLst/>
                <a:latin typeface="+mn-lt"/>
                <a:ea typeface="+mn-ea"/>
                <a:cs typeface="+mn-cs"/>
              </a:rPr>
              <a:t>Ask each group to pick one idea, work in groups to develop the idea, then pitch it to the rest of the class (2 minutes maximum for the pitch). After discussion and feedback on ideas, learners should work in their groups to refine their action plans. </a:t>
            </a:r>
          </a:p>
          <a:p>
            <a:endParaRPr lang="en-GB" dirty="0"/>
          </a:p>
        </p:txBody>
      </p:sp>
      <p:sp>
        <p:nvSpPr>
          <p:cNvPr id="4" name="Slide Number Placeholder 3"/>
          <p:cNvSpPr>
            <a:spLocks noGrp="1"/>
          </p:cNvSpPr>
          <p:nvPr>
            <p:ph type="sldNum" sz="quarter" idx="10"/>
          </p:nvPr>
        </p:nvSpPr>
        <p:spPr/>
        <p:txBody>
          <a:bodyPr/>
          <a:lstStyle/>
          <a:p>
            <a:fld id="{BB1CBAB1-A6B9-45AE-AD9B-97F7A687D265}" type="slidenum">
              <a:rPr lang="en-GB" smtClean="0"/>
              <a:t>5</a:t>
            </a:fld>
            <a:endParaRPr lang="en-GB"/>
          </a:p>
        </p:txBody>
      </p:sp>
    </p:spTree>
    <p:extLst>
      <p:ext uri="{BB962C8B-B14F-4D97-AF65-F5344CB8AC3E}">
        <p14:creationId xmlns:p14="http://schemas.microsoft.com/office/powerpoint/2010/main" val="12762648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Put up 2 flipcharts – one with ‘inspirational person/speaker/workshop/assembly’ and one with ‘bad workshop/assembly/speaker’. Ask learners to think about people, speakers, workshops and assemblies they have listened to/watched/taken part in. Ask them to discuss:</a:t>
            </a:r>
          </a:p>
          <a:p>
            <a:pPr lvl="0"/>
            <a:r>
              <a:rPr lang="en-GB" sz="1200" kern="1200" dirty="0">
                <a:solidFill>
                  <a:schemeClr val="tx1"/>
                </a:solidFill>
                <a:effectLst/>
                <a:latin typeface="+mn-lt"/>
                <a:ea typeface="+mn-ea"/>
                <a:cs typeface="+mn-cs"/>
              </a:rPr>
              <a:t>Which have you enjoyed and why? Who inspires you? Why? What makes someone engaging?</a:t>
            </a:r>
          </a:p>
          <a:p>
            <a:pPr lvl="0"/>
            <a:r>
              <a:rPr lang="en-GB" sz="1200" kern="1200" dirty="0">
                <a:solidFill>
                  <a:schemeClr val="tx1"/>
                </a:solidFill>
                <a:effectLst/>
                <a:latin typeface="+mn-lt"/>
                <a:ea typeface="+mn-ea"/>
                <a:cs typeface="+mn-cs"/>
              </a:rPr>
              <a:t>Which have you not enjoyed and why? What makes someone boring?</a:t>
            </a:r>
          </a:p>
          <a:p>
            <a:pPr lvl="0"/>
            <a:r>
              <a:rPr lang="en-GB" sz="1200" kern="1200" dirty="0">
                <a:solidFill>
                  <a:schemeClr val="tx1"/>
                </a:solidFill>
                <a:effectLst/>
                <a:latin typeface="+mn-lt"/>
                <a:ea typeface="+mn-ea"/>
                <a:cs typeface="+mn-cs"/>
              </a:rPr>
              <a:t>What kinds of things go wrong?</a:t>
            </a:r>
          </a:p>
          <a:p>
            <a:r>
              <a:rPr lang="en-GB" sz="1200" kern="1200" dirty="0">
                <a:solidFill>
                  <a:schemeClr val="tx1"/>
                </a:solidFill>
                <a:effectLst/>
                <a:latin typeface="+mn-lt"/>
                <a:ea typeface="+mn-ea"/>
                <a:cs typeface="+mn-cs"/>
              </a:rPr>
              <a:t>Based on their discussions, ask groups to put on post-it notes things that make good and bad assemblies/workshops/speakers. They can also look at the peer education handout for more ideas. </a:t>
            </a:r>
          </a:p>
          <a:p>
            <a:r>
              <a:rPr lang="en-GB" sz="1200" b="1" kern="1200" dirty="0">
                <a:solidFill>
                  <a:schemeClr val="tx1"/>
                </a:solidFill>
                <a:effectLst/>
                <a:latin typeface="+mn-lt"/>
                <a:ea typeface="+mn-ea"/>
                <a:cs typeface="+mn-cs"/>
              </a:rPr>
              <a:t>Optional: </a:t>
            </a:r>
            <a:r>
              <a:rPr lang="en-GB" sz="1200" kern="1200" dirty="0">
                <a:solidFill>
                  <a:schemeClr val="tx1"/>
                </a:solidFill>
                <a:effectLst/>
                <a:latin typeface="+mn-lt"/>
                <a:ea typeface="+mn-ea"/>
                <a:cs typeface="+mn-cs"/>
              </a:rPr>
              <a:t>Look at some of these </a:t>
            </a:r>
            <a:r>
              <a:rPr lang="en-GB" sz="1200" u="sng" kern="1200" dirty="0">
                <a:solidFill>
                  <a:schemeClr val="tx1"/>
                </a:solidFill>
                <a:effectLst/>
                <a:latin typeface="+mn-lt"/>
                <a:ea typeface="+mn-ea"/>
                <a:cs typeface="+mn-cs"/>
                <a:hlinkClick r:id="rId3"/>
              </a:rPr>
              <a:t>hints and tips from celebrities</a:t>
            </a:r>
            <a:r>
              <a:rPr lang="en-GB" sz="1200" kern="1200" dirty="0">
                <a:solidFill>
                  <a:schemeClr val="tx1"/>
                </a:solidFill>
                <a:effectLst/>
                <a:latin typeface="+mn-lt"/>
                <a:ea typeface="+mn-ea"/>
                <a:cs typeface="+mn-cs"/>
              </a:rPr>
              <a:t> and add to your flipchart</a:t>
            </a:r>
          </a:p>
          <a:p>
            <a:r>
              <a:rPr lang="en-GB" sz="1200" kern="1200" dirty="0">
                <a:solidFill>
                  <a:schemeClr val="tx1"/>
                </a:solidFill>
                <a:effectLst/>
                <a:latin typeface="+mn-lt"/>
                <a:ea typeface="+mn-ea"/>
                <a:cs typeface="+mn-cs"/>
              </a:rPr>
              <a:t>As a class, assemble the responses into key dos and don’ts. Ask groups to return to their activity plans to incorporate peer learning where appropriate, thinking about the tips.</a:t>
            </a:r>
          </a:p>
        </p:txBody>
      </p:sp>
      <p:sp>
        <p:nvSpPr>
          <p:cNvPr id="4" name="Slide Number Placeholder 3"/>
          <p:cNvSpPr>
            <a:spLocks noGrp="1"/>
          </p:cNvSpPr>
          <p:nvPr>
            <p:ph type="sldNum" sz="quarter" idx="10"/>
          </p:nvPr>
        </p:nvSpPr>
        <p:spPr/>
        <p:txBody>
          <a:bodyPr/>
          <a:lstStyle/>
          <a:p>
            <a:fld id="{BB1CBAB1-A6B9-45AE-AD9B-97F7A687D265}" type="slidenum">
              <a:rPr lang="en-GB" smtClean="0"/>
              <a:t>6</a:t>
            </a:fld>
            <a:endParaRPr lang="en-GB"/>
          </a:p>
        </p:txBody>
      </p:sp>
    </p:spTree>
    <p:extLst>
      <p:ext uri="{BB962C8B-B14F-4D97-AF65-F5344CB8AC3E}">
        <p14:creationId xmlns:p14="http://schemas.microsoft.com/office/powerpoint/2010/main" val="13490697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Now put the tips into practice: Play ’60 seconds’ pausing after each few rounds to give hints and tips. To play just a minute, ask each learner to write down a topic on a piece of paper and fold these in half – these can be literally anything (cabbage, the global economy, clocks, football, Justin Bieber). (You could prepare a list of topics alternatively). Learners take it in turns to take a topic. They have to speak about that topic for 60 seconds without repeating themselves, hesitating or pausing. If they make a mistake, another learner interrupts and takes over. The person speaking at the end of 60 seconds gets a point. Cover a few topics with opportunities for feedback. Learners can be in teams or work in small groups. </a:t>
            </a:r>
          </a:p>
        </p:txBody>
      </p:sp>
      <p:sp>
        <p:nvSpPr>
          <p:cNvPr id="4" name="Slide Number Placeholder 3"/>
          <p:cNvSpPr>
            <a:spLocks noGrp="1"/>
          </p:cNvSpPr>
          <p:nvPr>
            <p:ph type="sldNum" sz="quarter" idx="10"/>
          </p:nvPr>
        </p:nvSpPr>
        <p:spPr/>
        <p:txBody>
          <a:bodyPr/>
          <a:lstStyle/>
          <a:p>
            <a:fld id="{BB1CBAB1-A6B9-45AE-AD9B-97F7A687D265}" type="slidenum">
              <a:rPr lang="en-GB" smtClean="0"/>
              <a:t>7</a:t>
            </a:fld>
            <a:endParaRPr lang="en-GB"/>
          </a:p>
        </p:txBody>
      </p:sp>
    </p:spTree>
    <p:extLst>
      <p:ext uri="{BB962C8B-B14F-4D97-AF65-F5344CB8AC3E}">
        <p14:creationId xmlns:p14="http://schemas.microsoft.com/office/powerpoint/2010/main" val="25284395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When we undertake action and peer learning, we want to know if it has made a difference. Show the slide and explain that we might want to achieve different things with our actions:</a:t>
            </a:r>
          </a:p>
          <a:p>
            <a:pPr lvl="0"/>
            <a:r>
              <a:rPr lang="en-GB" sz="1200" kern="1200" dirty="0">
                <a:solidFill>
                  <a:schemeClr val="tx1"/>
                </a:solidFill>
                <a:effectLst/>
                <a:latin typeface="+mn-lt"/>
                <a:ea typeface="+mn-ea"/>
                <a:cs typeface="+mn-cs"/>
              </a:rPr>
              <a:t>Knowledge – do you want people to know facts they didn’t know before?</a:t>
            </a:r>
          </a:p>
          <a:p>
            <a:pPr lvl="0"/>
            <a:r>
              <a:rPr lang="en-GB" sz="1200" kern="1200" dirty="0">
                <a:solidFill>
                  <a:schemeClr val="tx1"/>
                </a:solidFill>
                <a:effectLst/>
                <a:latin typeface="+mn-lt"/>
                <a:ea typeface="+mn-ea"/>
                <a:cs typeface="+mn-cs"/>
              </a:rPr>
              <a:t>Skills – do want people to be able to do things better or do things they couldn’t do before?</a:t>
            </a:r>
          </a:p>
          <a:p>
            <a:pPr lvl="0"/>
            <a:r>
              <a:rPr lang="en-GB" sz="1200" kern="1200" dirty="0">
                <a:solidFill>
                  <a:schemeClr val="tx1"/>
                </a:solidFill>
                <a:effectLst/>
                <a:latin typeface="+mn-lt"/>
                <a:ea typeface="+mn-ea"/>
                <a:cs typeface="+mn-cs"/>
              </a:rPr>
              <a:t>Values – do you want people to think differently?</a:t>
            </a:r>
          </a:p>
          <a:p>
            <a:pPr lvl="0"/>
            <a:r>
              <a:rPr lang="en-GB" sz="1200" kern="1200" dirty="0">
                <a:solidFill>
                  <a:schemeClr val="tx1"/>
                </a:solidFill>
                <a:effectLst/>
                <a:latin typeface="+mn-lt"/>
                <a:ea typeface="+mn-ea"/>
                <a:cs typeface="+mn-cs"/>
              </a:rPr>
              <a:t>Action – do you want people to do something as a result of your peer learning?</a:t>
            </a:r>
          </a:p>
          <a:p>
            <a:r>
              <a:rPr lang="en-GB" sz="1200" kern="1200" dirty="0">
                <a:solidFill>
                  <a:schemeClr val="tx1"/>
                </a:solidFill>
                <a:effectLst/>
                <a:latin typeface="+mn-lt"/>
                <a:ea typeface="+mn-ea"/>
                <a:cs typeface="+mn-cs"/>
              </a:rPr>
              <a:t>Ask learners to look at their plans and to complete the table detailing the impact they want to have. </a:t>
            </a:r>
          </a:p>
        </p:txBody>
      </p:sp>
      <p:sp>
        <p:nvSpPr>
          <p:cNvPr id="4" name="Slide Number Placeholder 3"/>
          <p:cNvSpPr>
            <a:spLocks noGrp="1"/>
          </p:cNvSpPr>
          <p:nvPr>
            <p:ph type="sldNum" sz="quarter" idx="10"/>
          </p:nvPr>
        </p:nvSpPr>
        <p:spPr/>
        <p:txBody>
          <a:bodyPr/>
          <a:lstStyle/>
          <a:p>
            <a:fld id="{BB1CBAB1-A6B9-45AE-AD9B-97F7A687D265}" type="slidenum">
              <a:rPr lang="en-GB" smtClean="0"/>
              <a:t>8</a:t>
            </a:fld>
            <a:endParaRPr lang="en-GB"/>
          </a:p>
        </p:txBody>
      </p:sp>
    </p:spTree>
    <p:extLst>
      <p:ext uri="{BB962C8B-B14F-4D97-AF65-F5344CB8AC3E}">
        <p14:creationId xmlns:p14="http://schemas.microsoft.com/office/powerpoint/2010/main" val="30343471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Now we know what you want to measure, we’ll going to look at how. Think about this session so far. What methods have we used to measure your knowledge, skills, values and actions? Brainstorm other ideas for measuring using slide x). </a:t>
            </a:r>
          </a:p>
          <a:p>
            <a:r>
              <a:rPr lang="en-GB" sz="1200" kern="1200" dirty="0">
                <a:solidFill>
                  <a:schemeClr val="tx1"/>
                </a:solidFill>
                <a:effectLst/>
                <a:latin typeface="+mn-lt"/>
                <a:ea typeface="+mn-ea"/>
                <a:cs typeface="+mn-cs"/>
              </a:rPr>
              <a:t>Ask learners to revisit their</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action plans and add </a:t>
            </a:r>
            <a:r>
              <a:rPr lang="en-GB" sz="1200" kern="1200">
                <a:solidFill>
                  <a:schemeClr val="tx1"/>
                </a:solidFill>
                <a:effectLst/>
                <a:latin typeface="+mn-lt"/>
                <a:ea typeface="+mn-ea"/>
                <a:cs typeface="+mn-cs"/>
              </a:rPr>
              <a:t>how they are </a:t>
            </a:r>
            <a:r>
              <a:rPr lang="en-GB" sz="1200" kern="1200" dirty="0">
                <a:solidFill>
                  <a:schemeClr val="tx1"/>
                </a:solidFill>
                <a:effectLst/>
                <a:latin typeface="+mn-lt"/>
                <a:ea typeface="+mn-ea"/>
                <a:cs typeface="+mn-cs"/>
              </a:rPr>
              <a:t>going</a:t>
            </a:r>
            <a:r>
              <a:rPr lang="en-GB" sz="1200" kern="1200" baseline="0" dirty="0">
                <a:solidFill>
                  <a:schemeClr val="tx1"/>
                </a:solidFill>
                <a:effectLst/>
                <a:latin typeface="+mn-lt"/>
                <a:ea typeface="+mn-ea"/>
                <a:cs typeface="+mn-cs"/>
              </a:rPr>
              <a:t> to measure change</a:t>
            </a:r>
            <a:r>
              <a:rPr lang="en-GB" sz="1200" kern="1200" dirty="0">
                <a:solidFill>
                  <a:schemeClr val="tx1"/>
                </a:solidFill>
                <a:effectLst/>
                <a:latin typeface="+mn-lt"/>
                <a:ea typeface="+mn-ea"/>
                <a:cs typeface="+mn-cs"/>
              </a:rPr>
              <a:t>. Support</a:t>
            </a:r>
            <a:r>
              <a:rPr lang="en-GB" sz="1200" kern="1200" baseline="0" dirty="0">
                <a:solidFill>
                  <a:schemeClr val="tx1"/>
                </a:solidFill>
                <a:effectLst/>
                <a:latin typeface="+mn-lt"/>
                <a:ea typeface="+mn-ea"/>
                <a:cs typeface="+mn-cs"/>
              </a:rPr>
              <a:t> groups to develop appropriate mechanisms for their plans.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B1CBAB1-A6B9-45AE-AD9B-97F7A687D265}" type="slidenum">
              <a:rPr lang="en-GB" smtClean="0"/>
              <a:t>9</a:t>
            </a:fld>
            <a:endParaRPr lang="en-GB"/>
          </a:p>
        </p:txBody>
      </p:sp>
    </p:spTree>
    <p:extLst>
      <p:ext uri="{BB962C8B-B14F-4D97-AF65-F5344CB8AC3E}">
        <p14:creationId xmlns:p14="http://schemas.microsoft.com/office/powerpoint/2010/main" val="30185449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B1CBAB1-A6B9-45AE-AD9B-97F7A687D265}" type="slidenum">
              <a:rPr lang="en-GB" smtClean="0"/>
              <a:t>10</a:t>
            </a:fld>
            <a:endParaRPr lang="en-GB"/>
          </a:p>
        </p:txBody>
      </p:sp>
    </p:spTree>
    <p:extLst>
      <p:ext uri="{BB962C8B-B14F-4D97-AF65-F5344CB8AC3E}">
        <p14:creationId xmlns:p14="http://schemas.microsoft.com/office/powerpoint/2010/main" val="24524687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descr="S:\All Staff\CEWC Activities\British Council Projects 2012-2016\ChangeMakers 2014\logos\ChangeMakers logo.png"/>
          <p:cNvPicPr/>
          <p:nvPr userDrawn="1"/>
        </p:nvPicPr>
        <p:blipFill>
          <a:blip r:embed="rId2" cstate="print"/>
          <a:srcRect/>
          <a:stretch>
            <a:fillRect/>
          </a:stretch>
        </p:blipFill>
        <p:spPr bwMode="auto">
          <a:xfrm>
            <a:off x="-274794" y="94130"/>
            <a:ext cx="3371459" cy="622987"/>
          </a:xfrm>
          <a:prstGeom prst="rect">
            <a:avLst/>
          </a:prstGeom>
          <a:noFill/>
          <a:ln w="9525">
            <a:noFill/>
            <a:miter lim="800000"/>
            <a:headEnd/>
            <a:tailEnd/>
          </a:ln>
        </p:spPr>
      </p:pic>
    </p:spTree>
    <p:extLst>
      <p:ext uri="{BB962C8B-B14F-4D97-AF65-F5344CB8AC3E}">
        <p14:creationId xmlns:p14="http://schemas.microsoft.com/office/powerpoint/2010/main" val="9327249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Vertical Text Placeholder 2"/>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E88F2F42-A7FF-4E23-BDAB-BD9EA2BB2E9C}" type="datetimeFigureOut">
              <a:rPr lang="en-GB" smtClean="0"/>
              <a:t>19/06/2017</a:t>
            </a:fld>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DFE605B7-FBDC-440B-B6BF-071AA83B7095}" type="slidenum">
              <a:rPr lang="en-GB" smtClean="0"/>
              <a:t>‹#›</a:t>
            </a:fld>
            <a:endParaRPr lang="en-GB"/>
          </a:p>
        </p:txBody>
      </p:sp>
    </p:spTree>
    <p:extLst>
      <p:ext uri="{BB962C8B-B14F-4D97-AF65-F5344CB8AC3E}">
        <p14:creationId xmlns:p14="http://schemas.microsoft.com/office/powerpoint/2010/main" val="2255644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E88F2F42-A7FF-4E23-BDAB-BD9EA2BB2E9C}" type="datetimeFigureOut">
              <a:rPr lang="en-GB" smtClean="0"/>
              <a:t>19/06/2017</a:t>
            </a:fld>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DFE605B7-FBDC-440B-B6BF-071AA83B7095}" type="slidenum">
              <a:rPr lang="en-GB" smtClean="0"/>
              <a:t>‹#›</a:t>
            </a:fld>
            <a:endParaRPr lang="en-GB"/>
          </a:p>
        </p:txBody>
      </p:sp>
    </p:spTree>
    <p:extLst>
      <p:ext uri="{BB962C8B-B14F-4D97-AF65-F5344CB8AC3E}">
        <p14:creationId xmlns:p14="http://schemas.microsoft.com/office/powerpoint/2010/main" val="1312386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E88F2F42-A7FF-4E23-BDAB-BD9EA2BB2E9C}" type="datetimeFigureOut">
              <a:rPr lang="en-GB" smtClean="0"/>
              <a:t>19/06/2017</a:t>
            </a:fld>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DFE605B7-FBDC-440B-B6BF-071AA83B7095}" type="slidenum">
              <a:rPr lang="en-GB" smtClean="0"/>
              <a:t>‹#›</a:t>
            </a:fld>
            <a:endParaRPr lang="en-GB"/>
          </a:p>
        </p:txBody>
      </p:sp>
      <p:pic>
        <p:nvPicPr>
          <p:cNvPr id="7" name="Picture 6" descr="S:\All Staff\CEWC Activities\British Council Projects 2012-2016\ChangeMakers 2014\logos\ChangeMakers logo.png"/>
          <p:cNvPicPr/>
          <p:nvPr userDrawn="1"/>
        </p:nvPicPr>
        <p:blipFill>
          <a:blip r:embed="rId2" cstate="print"/>
          <a:srcRect/>
          <a:stretch>
            <a:fillRect/>
          </a:stretch>
        </p:blipFill>
        <p:spPr bwMode="auto">
          <a:xfrm>
            <a:off x="-274794" y="94130"/>
            <a:ext cx="3371459" cy="622987"/>
          </a:xfrm>
          <a:prstGeom prst="rect">
            <a:avLst/>
          </a:prstGeom>
          <a:noFill/>
          <a:ln w="9525">
            <a:noFill/>
            <a:miter lim="800000"/>
            <a:headEnd/>
            <a:tailEnd/>
          </a:ln>
        </p:spPr>
      </p:pic>
    </p:spTree>
    <p:extLst>
      <p:ext uri="{BB962C8B-B14F-4D97-AF65-F5344CB8AC3E}">
        <p14:creationId xmlns:p14="http://schemas.microsoft.com/office/powerpoint/2010/main" val="3624465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E88F2F42-A7FF-4E23-BDAB-BD9EA2BB2E9C}" type="datetimeFigureOut">
              <a:rPr lang="en-GB" smtClean="0"/>
              <a:t>19/06/2017</a:t>
            </a:fld>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DFE605B7-FBDC-440B-B6BF-071AA83B7095}" type="slidenum">
              <a:rPr lang="en-GB" smtClean="0"/>
              <a:t>‹#›</a:t>
            </a:fld>
            <a:endParaRPr lang="en-GB"/>
          </a:p>
        </p:txBody>
      </p:sp>
    </p:spTree>
    <p:extLst>
      <p:ext uri="{BB962C8B-B14F-4D97-AF65-F5344CB8AC3E}">
        <p14:creationId xmlns:p14="http://schemas.microsoft.com/office/powerpoint/2010/main" val="35306480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E88F2F42-A7FF-4E23-BDAB-BD9EA2BB2E9C}" type="datetimeFigureOut">
              <a:rPr lang="en-GB" smtClean="0"/>
              <a:t>19/06/2017</a:t>
            </a:fld>
            <a:endParaRPr lang="en-GB"/>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DFE605B7-FBDC-440B-B6BF-071AA83B7095}" type="slidenum">
              <a:rPr lang="en-GB" smtClean="0"/>
              <a:t>‹#›</a:t>
            </a:fld>
            <a:endParaRPr lang="en-GB"/>
          </a:p>
        </p:txBody>
      </p:sp>
    </p:spTree>
    <p:extLst>
      <p:ext uri="{BB962C8B-B14F-4D97-AF65-F5344CB8AC3E}">
        <p14:creationId xmlns:p14="http://schemas.microsoft.com/office/powerpoint/2010/main" val="81780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838200" y="6356350"/>
            <a:ext cx="2743200" cy="365125"/>
          </a:xfrm>
          <a:prstGeom prst="rect">
            <a:avLst/>
          </a:prstGeom>
        </p:spPr>
        <p:txBody>
          <a:bodyPr/>
          <a:lstStyle/>
          <a:p>
            <a:fld id="{E88F2F42-A7FF-4E23-BDAB-BD9EA2BB2E9C}" type="datetimeFigureOut">
              <a:rPr lang="en-GB" smtClean="0"/>
              <a:t>19/06/2017</a:t>
            </a:fld>
            <a:endParaRPr lang="en-GB"/>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DFE605B7-FBDC-440B-B6BF-071AA83B7095}" type="slidenum">
              <a:rPr lang="en-GB" smtClean="0"/>
              <a:t>‹#›</a:t>
            </a:fld>
            <a:endParaRPr lang="en-GB"/>
          </a:p>
        </p:txBody>
      </p:sp>
    </p:spTree>
    <p:extLst>
      <p:ext uri="{BB962C8B-B14F-4D97-AF65-F5344CB8AC3E}">
        <p14:creationId xmlns:p14="http://schemas.microsoft.com/office/powerpoint/2010/main" val="1087562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Date Placeholder 2"/>
          <p:cNvSpPr>
            <a:spLocks noGrp="1"/>
          </p:cNvSpPr>
          <p:nvPr>
            <p:ph type="dt" sz="half" idx="10"/>
          </p:nvPr>
        </p:nvSpPr>
        <p:spPr>
          <a:xfrm>
            <a:off x="838200" y="6356350"/>
            <a:ext cx="2743200" cy="365125"/>
          </a:xfrm>
          <a:prstGeom prst="rect">
            <a:avLst/>
          </a:prstGeom>
        </p:spPr>
        <p:txBody>
          <a:bodyPr/>
          <a:lstStyle/>
          <a:p>
            <a:fld id="{E88F2F42-A7FF-4E23-BDAB-BD9EA2BB2E9C}" type="datetimeFigureOut">
              <a:rPr lang="en-GB" smtClean="0"/>
              <a:t>19/06/2017</a:t>
            </a:fld>
            <a:endParaRPr lang="en-GB"/>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DFE605B7-FBDC-440B-B6BF-071AA83B7095}" type="slidenum">
              <a:rPr lang="en-GB" smtClean="0"/>
              <a:t>‹#›</a:t>
            </a:fld>
            <a:endParaRPr lang="en-GB"/>
          </a:p>
        </p:txBody>
      </p:sp>
    </p:spTree>
    <p:extLst>
      <p:ext uri="{BB962C8B-B14F-4D97-AF65-F5344CB8AC3E}">
        <p14:creationId xmlns:p14="http://schemas.microsoft.com/office/powerpoint/2010/main" val="2082493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E88F2F42-A7FF-4E23-BDAB-BD9EA2BB2E9C}" type="datetimeFigureOut">
              <a:rPr lang="en-GB" smtClean="0"/>
              <a:t>19/06/2017</a:t>
            </a:fld>
            <a:endParaRPr lang="en-GB"/>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DFE605B7-FBDC-440B-B6BF-071AA83B7095}" type="slidenum">
              <a:rPr lang="en-GB" smtClean="0"/>
              <a:t>‹#›</a:t>
            </a:fld>
            <a:endParaRPr lang="en-GB"/>
          </a:p>
        </p:txBody>
      </p:sp>
    </p:spTree>
    <p:extLst>
      <p:ext uri="{BB962C8B-B14F-4D97-AF65-F5344CB8AC3E}">
        <p14:creationId xmlns:p14="http://schemas.microsoft.com/office/powerpoint/2010/main" val="442348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E88F2F42-A7FF-4E23-BDAB-BD9EA2BB2E9C}" type="datetimeFigureOut">
              <a:rPr lang="en-GB" smtClean="0"/>
              <a:t>19/06/2017</a:t>
            </a:fld>
            <a:endParaRPr lang="en-GB"/>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DFE605B7-FBDC-440B-B6BF-071AA83B7095}" type="slidenum">
              <a:rPr lang="en-GB" smtClean="0"/>
              <a:t>‹#›</a:t>
            </a:fld>
            <a:endParaRPr lang="en-GB"/>
          </a:p>
        </p:txBody>
      </p:sp>
    </p:spTree>
    <p:extLst>
      <p:ext uri="{BB962C8B-B14F-4D97-AF65-F5344CB8AC3E}">
        <p14:creationId xmlns:p14="http://schemas.microsoft.com/office/powerpoint/2010/main" val="2431987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E88F2F42-A7FF-4E23-BDAB-BD9EA2BB2E9C}" type="datetimeFigureOut">
              <a:rPr lang="en-GB" smtClean="0"/>
              <a:t>19/06/2017</a:t>
            </a:fld>
            <a:endParaRPr lang="en-GB"/>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DFE605B7-FBDC-440B-B6BF-071AA83B7095}" type="slidenum">
              <a:rPr lang="en-GB" smtClean="0"/>
              <a:t>‹#›</a:t>
            </a:fld>
            <a:endParaRPr lang="en-GB"/>
          </a:p>
        </p:txBody>
      </p:sp>
    </p:spTree>
    <p:extLst>
      <p:ext uri="{BB962C8B-B14F-4D97-AF65-F5344CB8AC3E}">
        <p14:creationId xmlns:p14="http://schemas.microsoft.com/office/powerpoint/2010/main" val="2824465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Oval 6"/>
          <p:cNvSpPr/>
          <p:nvPr userDrawn="1"/>
        </p:nvSpPr>
        <p:spPr>
          <a:xfrm>
            <a:off x="7053943" y="-209006"/>
            <a:ext cx="7419703" cy="7589520"/>
          </a:xfrm>
          <a:prstGeom prst="ellipse">
            <a:avLst/>
          </a:prstGeom>
          <a:solidFill>
            <a:srgbClr val="D5E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userDrawn="1"/>
        </p:nvSpPr>
        <p:spPr>
          <a:xfrm>
            <a:off x="-309489" y="5430129"/>
            <a:ext cx="1655633" cy="1693526"/>
          </a:xfrm>
          <a:prstGeom prst="ellipse">
            <a:avLst/>
          </a:prstGeom>
          <a:solidFill>
            <a:srgbClr val="D5E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772917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ommons.wikimedia.org/wiki/File:Closeup_of_protesters_at_Ginowan_protests_2009-11-08.jp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8764" y="1064305"/>
            <a:ext cx="7056485" cy="769441"/>
          </a:xfrm>
          <a:prstGeom prst="rect">
            <a:avLst/>
          </a:prstGeom>
          <a:noFill/>
        </p:spPr>
        <p:txBody>
          <a:bodyPr wrap="square" rtlCol="0">
            <a:spAutoFit/>
          </a:bodyPr>
          <a:lstStyle/>
          <a:p>
            <a:r>
              <a:rPr lang="en-GB" sz="4400" b="1" dirty="0">
                <a:latin typeface="Arial" panose="020B0604020202020204" pitchFamily="34" charset="0"/>
                <a:cs typeface="Arial" panose="020B0604020202020204" pitchFamily="34" charset="0"/>
              </a:rPr>
              <a:t>Making change happen</a:t>
            </a:r>
          </a:p>
        </p:txBody>
      </p:sp>
      <p:sp>
        <p:nvSpPr>
          <p:cNvPr id="3" name="TextBox 2"/>
          <p:cNvSpPr txBox="1"/>
          <p:nvPr/>
        </p:nvSpPr>
        <p:spPr>
          <a:xfrm>
            <a:off x="498764" y="1895302"/>
            <a:ext cx="6367549" cy="4154984"/>
          </a:xfrm>
          <a:prstGeom prst="rect">
            <a:avLst/>
          </a:prstGeom>
          <a:noFill/>
        </p:spPr>
        <p:txBody>
          <a:bodyPr wrap="square" rtlCol="0">
            <a:spAutoFit/>
          </a:bodyPr>
          <a:lstStyle/>
          <a:p>
            <a:r>
              <a:rPr lang="en-GB" sz="3600" dirty="0">
                <a:latin typeface="Arial" panose="020B0604020202020204" pitchFamily="34" charset="0"/>
                <a:cs typeface="Arial" panose="020B0604020202020204" pitchFamily="34" charset="0"/>
              </a:rPr>
              <a:t>In this session, we will:</a:t>
            </a:r>
            <a:br>
              <a:rPr lang="en-GB" sz="3600" dirty="0">
                <a:latin typeface="Arial" panose="020B0604020202020204" pitchFamily="34" charset="0"/>
                <a:cs typeface="Arial" panose="020B0604020202020204" pitchFamily="34" charset="0"/>
              </a:rPr>
            </a:br>
            <a:endParaRPr lang="en-GB" sz="3600" dirty="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3200" dirty="0">
                <a:latin typeface="Arial" panose="020B0604020202020204" pitchFamily="34" charset="0"/>
                <a:cs typeface="Arial" panose="020B0604020202020204" pitchFamily="34" charset="0"/>
              </a:rPr>
              <a:t>Think critically about how young people can make change happen</a:t>
            </a:r>
          </a:p>
          <a:p>
            <a:pPr marL="285750" lvl="0" indent="-285750">
              <a:buFont typeface="Arial" panose="020B0604020202020204" pitchFamily="34" charset="0"/>
              <a:buChar char="•"/>
            </a:pPr>
            <a:r>
              <a:rPr lang="en-GB" sz="3200" dirty="0">
                <a:latin typeface="Arial" panose="020B0604020202020204" pitchFamily="34" charset="0"/>
                <a:cs typeface="Arial" panose="020B0604020202020204" pitchFamily="34" charset="0"/>
              </a:rPr>
              <a:t>Analyse the most effective methods of taking action</a:t>
            </a:r>
          </a:p>
          <a:p>
            <a:pPr marL="285750" lvl="0" indent="-285750">
              <a:buFont typeface="Arial" panose="020B0604020202020204" pitchFamily="34" charset="0"/>
              <a:buChar char="•"/>
            </a:pPr>
            <a:r>
              <a:rPr lang="en-GB" sz="3200" dirty="0">
                <a:latin typeface="Arial" panose="020B0604020202020204" pitchFamily="34" charset="0"/>
                <a:cs typeface="Arial" panose="020B0604020202020204" pitchFamily="34" charset="0"/>
              </a:rPr>
              <a:t>Plan and initiate action</a:t>
            </a:r>
          </a:p>
        </p:txBody>
      </p:sp>
      <p:pic>
        <p:nvPicPr>
          <p:cNvPr id="5" name="Picture 2" descr="File:Closeup of protesters at Ginowan protests 2009-11-08.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75865" y="1604210"/>
            <a:ext cx="5588647" cy="3716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5254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243090" y="204919"/>
            <a:ext cx="1851789" cy="646331"/>
          </a:xfrm>
          <a:prstGeom prst="rect">
            <a:avLst/>
          </a:prstGeom>
        </p:spPr>
        <p:txBody>
          <a:bodyPr wrap="none">
            <a:spAutoFit/>
          </a:bodyPr>
          <a:lstStyle/>
          <a:p>
            <a:pPr lvl="0" algn="ctr" eaLnBrk="0" fontAlgn="base" hangingPunct="0">
              <a:spcBef>
                <a:spcPct val="0"/>
              </a:spcBef>
              <a:spcAft>
                <a:spcPct val="0"/>
              </a:spcAft>
              <a:tabLst>
                <a:tab pos="3209925" algn="l"/>
              </a:tabLst>
            </a:pPr>
            <a:r>
              <a:rPr lang="en-GB" altLang="en-US" sz="3600" b="1" dirty="0">
                <a:solidFill>
                  <a:srgbClr val="AAD03D"/>
                </a:solidFill>
                <a:latin typeface="Arial" panose="020B0604020202020204" pitchFamily="34" charset="0"/>
                <a:ea typeface="Times New Roman" panose="02020603050405020304" pitchFamily="18" charset="0"/>
                <a:cs typeface="Arial" panose="020B0604020202020204" pitchFamily="34" charset="0"/>
              </a:rPr>
              <a:t>Plenary</a:t>
            </a:r>
          </a:p>
        </p:txBody>
      </p:sp>
      <p:graphicFrame>
        <p:nvGraphicFramePr>
          <p:cNvPr id="2" name="Table 1"/>
          <p:cNvGraphicFramePr>
            <a:graphicFrameLocks noGrp="1"/>
          </p:cNvGraphicFramePr>
          <p:nvPr>
            <p:extLst>
              <p:ext uri="{D42A27DB-BD31-4B8C-83A1-F6EECF244321}">
                <p14:modId xmlns:p14="http://schemas.microsoft.com/office/powerpoint/2010/main" val="1016473116"/>
              </p:ext>
            </p:extLst>
          </p:nvPr>
        </p:nvGraphicFramePr>
        <p:xfrm>
          <a:off x="388794" y="1111068"/>
          <a:ext cx="10423584" cy="4119547"/>
        </p:xfrm>
        <a:graphic>
          <a:graphicData uri="http://schemas.openxmlformats.org/drawingml/2006/table">
            <a:tbl>
              <a:tblPr firstRow="1" firstCol="1" bandRow="1">
                <a:tableStyleId>{912C8C85-51F0-491E-9774-3900AFEF0FD7}</a:tableStyleId>
              </a:tblPr>
              <a:tblGrid>
                <a:gridCol w="2652751">
                  <a:extLst>
                    <a:ext uri="{9D8B030D-6E8A-4147-A177-3AD203B41FA5}">
                      <a16:colId xmlns:a16="http://schemas.microsoft.com/office/drawing/2014/main" val="77991956"/>
                    </a:ext>
                  </a:extLst>
                </a:gridCol>
                <a:gridCol w="2628825">
                  <a:extLst>
                    <a:ext uri="{9D8B030D-6E8A-4147-A177-3AD203B41FA5}">
                      <a16:colId xmlns:a16="http://schemas.microsoft.com/office/drawing/2014/main" val="217746156"/>
                    </a:ext>
                  </a:extLst>
                </a:gridCol>
                <a:gridCol w="2692626">
                  <a:extLst>
                    <a:ext uri="{9D8B030D-6E8A-4147-A177-3AD203B41FA5}">
                      <a16:colId xmlns:a16="http://schemas.microsoft.com/office/drawing/2014/main" val="3410842535"/>
                    </a:ext>
                  </a:extLst>
                </a:gridCol>
                <a:gridCol w="2449382">
                  <a:extLst>
                    <a:ext uri="{9D8B030D-6E8A-4147-A177-3AD203B41FA5}">
                      <a16:colId xmlns:a16="http://schemas.microsoft.com/office/drawing/2014/main" val="741026213"/>
                    </a:ext>
                  </a:extLst>
                </a:gridCol>
              </a:tblGrid>
              <a:tr h="588507">
                <a:tc>
                  <a:txBody>
                    <a:bodyPr/>
                    <a:lstStyle/>
                    <a:p>
                      <a:pPr>
                        <a:lnSpc>
                          <a:spcPct val="107000"/>
                        </a:lnSpc>
                        <a:spcAft>
                          <a:spcPts val="0"/>
                        </a:spcAft>
                      </a:pPr>
                      <a:r>
                        <a:rPr lang="en-GB" sz="3600" dirty="0">
                          <a:effectLst/>
                          <a:latin typeface="Arial" panose="020B0604020202020204" pitchFamily="34" charset="0"/>
                          <a:cs typeface="Arial" panose="020B0604020202020204" pitchFamily="34" charset="0"/>
                        </a:rPr>
                        <a:t>Know</a:t>
                      </a:r>
                      <a:endParaRPr lang="en-GB" sz="3600" dirty="0">
                        <a:solidFill>
                          <a:srgbClr val="171717"/>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3600">
                          <a:effectLst/>
                          <a:latin typeface="Arial" panose="020B0604020202020204" pitchFamily="34" charset="0"/>
                          <a:cs typeface="Arial" panose="020B0604020202020204" pitchFamily="34" charset="0"/>
                        </a:rPr>
                        <a:t>Want</a:t>
                      </a:r>
                      <a:endParaRPr lang="en-GB" sz="3600">
                        <a:solidFill>
                          <a:srgbClr val="171717"/>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3600">
                          <a:effectLst/>
                          <a:latin typeface="Arial" panose="020B0604020202020204" pitchFamily="34" charset="0"/>
                          <a:cs typeface="Arial" panose="020B0604020202020204" pitchFamily="34" charset="0"/>
                        </a:rPr>
                        <a:t>Learnt</a:t>
                      </a:r>
                      <a:endParaRPr lang="en-GB" sz="3600">
                        <a:solidFill>
                          <a:srgbClr val="171717"/>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3600">
                          <a:effectLst/>
                          <a:latin typeface="Arial" panose="020B0604020202020204" pitchFamily="34" charset="0"/>
                          <a:cs typeface="Arial" panose="020B0604020202020204" pitchFamily="34" charset="0"/>
                        </a:rPr>
                        <a:t>Surprise</a:t>
                      </a:r>
                      <a:endParaRPr lang="en-GB" sz="3600">
                        <a:solidFill>
                          <a:srgbClr val="171717"/>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54750216"/>
                  </a:ext>
                </a:extLst>
              </a:tr>
              <a:tr h="1765520">
                <a:tc>
                  <a:txBody>
                    <a:bodyPr/>
                    <a:lstStyle/>
                    <a:p>
                      <a:pPr>
                        <a:lnSpc>
                          <a:spcPct val="107000"/>
                        </a:lnSpc>
                        <a:spcAft>
                          <a:spcPts val="0"/>
                        </a:spcAft>
                      </a:pPr>
                      <a:r>
                        <a:rPr lang="en-GB" sz="3600" b="0" dirty="0">
                          <a:effectLst/>
                          <a:latin typeface="Arial" panose="020B0604020202020204" pitchFamily="34" charset="0"/>
                          <a:cs typeface="Arial" panose="020B0604020202020204" pitchFamily="34" charset="0"/>
                        </a:rPr>
                        <a:t>What do we already know?</a:t>
                      </a:r>
                      <a:endParaRPr lang="en-GB" sz="3600" b="0" dirty="0">
                        <a:solidFill>
                          <a:srgbClr val="171717"/>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3600">
                          <a:effectLst/>
                          <a:latin typeface="Arial" panose="020B0604020202020204" pitchFamily="34" charset="0"/>
                          <a:cs typeface="Arial" panose="020B0604020202020204" pitchFamily="34" charset="0"/>
                        </a:rPr>
                        <a:t>What do we want to know?</a:t>
                      </a:r>
                      <a:endParaRPr lang="en-GB" sz="3600">
                        <a:solidFill>
                          <a:srgbClr val="171717"/>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3600" dirty="0">
                          <a:effectLst/>
                          <a:latin typeface="Arial" panose="020B0604020202020204" pitchFamily="34" charset="0"/>
                          <a:cs typeface="Arial" panose="020B0604020202020204" pitchFamily="34" charset="0"/>
                        </a:rPr>
                        <a:t>What have we learned?</a:t>
                      </a:r>
                      <a:endParaRPr lang="en-GB" sz="3600" dirty="0">
                        <a:solidFill>
                          <a:srgbClr val="171717"/>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0"/>
                        </a:spcAft>
                      </a:pPr>
                      <a:r>
                        <a:rPr lang="en-GB" sz="3600" dirty="0">
                          <a:effectLst/>
                          <a:latin typeface="Arial" panose="020B0604020202020204" pitchFamily="34" charset="0"/>
                          <a:cs typeface="Arial" panose="020B0604020202020204" pitchFamily="34" charset="0"/>
                        </a:rPr>
                        <a:t>What surprised you?</a:t>
                      </a:r>
                      <a:endParaRPr lang="en-GB" sz="3600" dirty="0">
                        <a:solidFill>
                          <a:srgbClr val="171717"/>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437916585"/>
                  </a:ext>
                </a:extLst>
              </a:tr>
              <a:tr h="1765520">
                <a:tc>
                  <a:txBody>
                    <a:bodyPr/>
                    <a:lstStyle/>
                    <a:p>
                      <a:pPr>
                        <a:lnSpc>
                          <a:spcPct val="107000"/>
                        </a:lnSpc>
                        <a:spcAft>
                          <a:spcPts val="0"/>
                        </a:spcAft>
                      </a:pPr>
                      <a:endParaRPr lang="en-GB" sz="3600" dirty="0">
                        <a:solidFill>
                          <a:srgbClr val="171717"/>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en-GB" sz="3600">
                        <a:solidFill>
                          <a:srgbClr val="171717"/>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en-GB" sz="3600" dirty="0">
                        <a:solidFill>
                          <a:srgbClr val="171717"/>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endParaRPr lang="en-GB" sz="3600" dirty="0">
                        <a:solidFill>
                          <a:srgbClr val="171717"/>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15368643"/>
                  </a:ext>
                </a:extLst>
              </a:tr>
            </a:tbl>
          </a:graphicData>
        </a:graphic>
      </p:graphicFrame>
    </p:spTree>
    <p:extLst>
      <p:ext uri="{BB962C8B-B14F-4D97-AF65-F5344CB8AC3E}">
        <p14:creationId xmlns:p14="http://schemas.microsoft.com/office/powerpoint/2010/main" val="29187079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Image result for end of aparthei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1835" y="1107637"/>
            <a:ext cx="2371724" cy="352697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age result for Brexi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60895" y="1110860"/>
            <a:ext cx="3987137" cy="263935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3313713" y="200233"/>
            <a:ext cx="4899846" cy="2262158"/>
          </a:xfrm>
          <a:prstGeom prst="rect">
            <a:avLst/>
          </a:prstGeom>
        </p:spPr>
        <p:txBody>
          <a:bodyPr wrap="square">
            <a:spAutoFit/>
          </a:bodyPr>
          <a:lstStyle/>
          <a:p>
            <a:pPr algn="ctr">
              <a:lnSpc>
                <a:spcPct val="150000"/>
              </a:lnSpc>
              <a:spcAft>
                <a:spcPts val="0"/>
              </a:spcAft>
            </a:pPr>
            <a:r>
              <a:rPr lang="en-GB" sz="3000" b="1" dirty="0">
                <a:solidFill>
                  <a:srgbClr val="AAD03D"/>
                </a:solidFill>
                <a:latin typeface="Arial" panose="020B0604020202020204" pitchFamily="34" charset="0"/>
                <a:ea typeface="Times New Roman" panose="02020603050405020304" pitchFamily="18" charset="0"/>
                <a:cs typeface="Arial" panose="020B0604020202020204" pitchFamily="34" charset="0"/>
              </a:rPr>
              <a:t>Big changes</a:t>
            </a:r>
          </a:p>
          <a:p>
            <a:pPr>
              <a:spcAft>
                <a:spcPts val="0"/>
              </a:spcAft>
            </a:pPr>
            <a:endParaRPr lang="en-GB" dirty="0">
              <a:latin typeface="Georgia" panose="02040502050405020303" pitchFamily="18" charset="0"/>
              <a:ea typeface="Times New Roman" panose="02020603050405020304" pitchFamily="18" charset="0"/>
              <a:cs typeface="Arial" panose="020B0604020202020204" pitchFamily="34" charset="0"/>
            </a:endParaRPr>
          </a:p>
          <a:p>
            <a:pPr>
              <a:spcAft>
                <a:spcPts val="0"/>
              </a:spcAft>
            </a:pPr>
            <a:endParaRPr lang="en-GB" dirty="0">
              <a:latin typeface="Georgia" panose="02040502050405020303" pitchFamily="18" charset="0"/>
              <a:ea typeface="Times New Roman" panose="02020603050405020304" pitchFamily="18" charset="0"/>
              <a:cs typeface="Arial" panose="020B0604020202020204" pitchFamily="34" charset="0"/>
            </a:endParaRPr>
          </a:p>
          <a:p>
            <a:pPr>
              <a:spcAft>
                <a:spcPts val="0"/>
              </a:spcAft>
            </a:pPr>
            <a:endParaRPr lang="en-GB" sz="2000" dirty="0">
              <a:latin typeface="Georgia" panose="02040502050405020303" pitchFamily="18" charset="0"/>
              <a:ea typeface="Times New Roman" panose="02020603050405020304" pitchFamily="18" charset="0"/>
              <a:cs typeface="Arial" panose="020B0604020202020204" pitchFamily="34" charset="0"/>
            </a:endParaRPr>
          </a:p>
          <a:p>
            <a:pPr>
              <a:spcAft>
                <a:spcPts val="0"/>
              </a:spcAft>
            </a:pPr>
            <a:endParaRPr lang="en-GB" sz="2000"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en-GB" sz="2000" dirty="0">
                <a:latin typeface="Georgia" panose="02040502050405020303" pitchFamily="18" charset="0"/>
                <a:ea typeface="Times New Roman" panose="02020603050405020304" pitchFamily="18" charset="0"/>
                <a:cs typeface="Arial" panose="020B0604020202020204" pitchFamily="34" charset="0"/>
              </a:rPr>
              <a:t>  </a:t>
            </a:r>
            <a:endParaRPr lang="en-GB" sz="2000" dirty="0">
              <a:latin typeface="Arial" panose="020B0604020202020204" pitchFamily="34" charset="0"/>
              <a:ea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68486" y="3627939"/>
            <a:ext cx="3765824" cy="2512511"/>
          </a:xfrm>
          <a:prstGeom prst="rect">
            <a:avLst/>
          </a:prstGeom>
        </p:spPr>
      </p:pic>
      <p:pic>
        <p:nvPicPr>
          <p:cNvPr id="2056" name="Picture 8" descr="Image result for jubilee 200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60895" y="3535966"/>
            <a:ext cx="4323022" cy="28834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702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46975" y="360655"/>
            <a:ext cx="10380371" cy="3647152"/>
          </a:xfrm>
          <a:prstGeom prst="rect">
            <a:avLst/>
          </a:prstGeom>
        </p:spPr>
        <p:txBody>
          <a:bodyPr wrap="square">
            <a:spAutoFit/>
          </a:bodyPr>
          <a:lstStyle/>
          <a:p>
            <a:pPr algn="ctr">
              <a:lnSpc>
                <a:spcPct val="150000"/>
              </a:lnSpc>
              <a:spcAft>
                <a:spcPts val="0"/>
              </a:spcAft>
            </a:pPr>
            <a:r>
              <a:rPr lang="en-GB" sz="3000" b="1" dirty="0">
                <a:solidFill>
                  <a:srgbClr val="AAD03D"/>
                </a:solidFill>
                <a:latin typeface="Arial" panose="020B0604020202020204" pitchFamily="34" charset="0"/>
                <a:ea typeface="Times New Roman" panose="02020603050405020304" pitchFamily="18" charset="0"/>
                <a:cs typeface="Arial" panose="020B0604020202020204" pitchFamily="34" charset="0"/>
              </a:rPr>
              <a:t>Action cards</a:t>
            </a:r>
          </a:p>
          <a:p>
            <a:pPr>
              <a:spcAft>
                <a:spcPts val="0"/>
              </a:spcAft>
            </a:pPr>
            <a:endParaRPr lang="en-GB" sz="3000" dirty="0">
              <a:latin typeface="Arial" panose="020B0604020202020204" pitchFamily="34" charset="0"/>
              <a:ea typeface="Times New Roman" panose="02020603050405020304" pitchFamily="18" charset="0"/>
              <a:cs typeface="Arial" panose="020B0604020202020204" pitchFamily="34" charset="0"/>
            </a:endParaRPr>
          </a:p>
          <a:p>
            <a:pPr marL="514350" indent="-514350">
              <a:spcAft>
                <a:spcPts val="0"/>
              </a:spcAft>
              <a:buAutoNum type="arabicPeriod" startAt="2"/>
            </a:pPr>
            <a:endParaRPr lang="en-GB" sz="3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endParaRPr lang="en-GB" sz="3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endParaRPr lang="en-GB"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endParaRPr lang="en-GB"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endParaRPr lang="en-GB" sz="2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endParaRPr lang="en-GB" sz="2000" dirty="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GB" sz="2000" dirty="0">
                <a:latin typeface="Arial" panose="020B0604020202020204" pitchFamily="34" charset="0"/>
                <a:ea typeface="Times New Roman" panose="02020603050405020304" pitchFamily="18" charset="0"/>
                <a:cs typeface="Arial" panose="020B0604020202020204" pitchFamily="34" charset="0"/>
              </a:rPr>
              <a:t>  </a:t>
            </a:r>
          </a:p>
        </p:txBody>
      </p:sp>
      <p:sp>
        <p:nvSpPr>
          <p:cNvPr id="2" name="Rectangle 1"/>
          <p:cNvSpPr/>
          <p:nvPr/>
        </p:nvSpPr>
        <p:spPr>
          <a:xfrm>
            <a:off x="2216341" y="945989"/>
            <a:ext cx="1257725" cy="965526"/>
          </a:xfrm>
          <a:prstGeom prst="rect">
            <a:avLst/>
          </a:prstGeom>
          <a:solidFill>
            <a:srgbClr val="A8CF3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2216340" y="5619758"/>
            <a:ext cx="1257725" cy="965526"/>
          </a:xfrm>
          <a:prstGeom prst="rect">
            <a:avLst/>
          </a:prstGeom>
          <a:solidFill>
            <a:srgbClr val="A8CF3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2996209" y="4469424"/>
            <a:ext cx="1257725" cy="965526"/>
          </a:xfrm>
          <a:prstGeom prst="rect">
            <a:avLst/>
          </a:prstGeom>
          <a:solidFill>
            <a:srgbClr val="A8CF3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2979976" y="2120208"/>
            <a:ext cx="1257725" cy="965526"/>
          </a:xfrm>
          <a:prstGeom prst="rect">
            <a:avLst/>
          </a:prstGeom>
          <a:solidFill>
            <a:srgbClr val="A8CF3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1481690" y="2120208"/>
            <a:ext cx="1257725" cy="965526"/>
          </a:xfrm>
          <a:prstGeom prst="rect">
            <a:avLst/>
          </a:prstGeom>
          <a:solidFill>
            <a:srgbClr val="A8CF3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3923303" y="3295205"/>
            <a:ext cx="1257725" cy="965526"/>
          </a:xfrm>
          <a:prstGeom prst="rect">
            <a:avLst/>
          </a:prstGeom>
          <a:solidFill>
            <a:srgbClr val="A8CF3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2338235" y="3295205"/>
            <a:ext cx="1257725" cy="965526"/>
          </a:xfrm>
          <a:prstGeom prst="rect">
            <a:avLst/>
          </a:prstGeom>
          <a:solidFill>
            <a:srgbClr val="A8CF3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746975" y="3295205"/>
            <a:ext cx="1257725" cy="965526"/>
          </a:xfrm>
          <a:prstGeom prst="rect">
            <a:avLst/>
          </a:prstGeom>
          <a:solidFill>
            <a:srgbClr val="A8CF3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1481690" y="4469424"/>
            <a:ext cx="1257725" cy="965526"/>
          </a:xfrm>
          <a:prstGeom prst="rect">
            <a:avLst/>
          </a:prstGeom>
          <a:solidFill>
            <a:srgbClr val="A8CF3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Straight Arrow Connector 14"/>
          <p:cNvCxnSpPr/>
          <p:nvPr/>
        </p:nvCxnSpPr>
        <p:spPr>
          <a:xfrm flipH="1">
            <a:off x="4106779" y="1379621"/>
            <a:ext cx="2374232"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6" name="Straight Arrow Connector 15"/>
          <p:cNvCxnSpPr/>
          <p:nvPr/>
        </p:nvCxnSpPr>
        <p:spPr>
          <a:xfrm flipH="1">
            <a:off x="4106779" y="6168190"/>
            <a:ext cx="2374232"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p:cNvCxnSpPr/>
          <p:nvPr/>
        </p:nvCxnSpPr>
        <p:spPr>
          <a:xfrm flipH="1">
            <a:off x="5590673" y="3729790"/>
            <a:ext cx="2374232"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8" name="TextBox 17"/>
          <p:cNvSpPr txBox="1"/>
          <p:nvPr/>
        </p:nvSpPr>
        <p:spPr>
          <a:xfrm>
            <a:off x="6849979" y="1155032"/>
            <a:ext cx="2791326"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Preferred option</a:t>
            </a:r>
          </a:p>
        </p:txBody>
      </p:sp>
      <p:sp>
        <p:nvSpPr>
          <p:cNvPr id="20" name="TextBox 19"/>
          <p:cNvSpPr txBox="1"/>
          <p:nvPr/>
        </p:nvSpPr>
        <p:spPr>
          <a:xfrm>
            <a:off x="6569242" y="5980987"/>
            <a:ext cx="2791326"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Least preferred option</a:t>
            </a:r>
          </a:p>
        </p:txBody>
      </p:sp>
      <p:sp>
        <p:nvSpPr>
          <p:cNvPr id="21" name="TextBox 20"/>
          <p:cNvSpPr txBox="1"/>
          <p:nvPr/>
        </p:nvSpPr>
        <p:spPr>
          <a:xfrm>
            <a:off x="7964905" y="3487938"/>
            <a:ext cx="2791326" cy="646331"/>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Little to differentiate the ones in the middle</a:t>
            </a:r>
          </a:p>
        </p:txBody>
      </p:sp>
    </p:spTree>
    <p:extLst>
      <p:ext uri="{BB962C8B-B14F-4D97-AF65-F5344CB8AC3E}">
        <p14:creationId xmlns:p14="http://schemas.microsoft.com/office/powerpoint/2010/main" val="21392287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85012" y="793791"/>
            <a:ext cx="5983704" cy="4724370"/>
          </a:xfrm>
          <a:prstGeom prst="rect">
            <a:avLst/>
          </a:prstGeom>
        </p:spPr>
        <p:txBody>
          <a:bodyPr wrap="square">
            <a:spAutoFit/>
          </a:bodyPr>
          <a:lstStyle/>
          <a:p>
            <a:pPr algn="ctr">
              <a:lnSpc>
                <a:spcPct val="150000"/>
              </a:lnSpc>
              <a:spcAft>
                <a:spcPts val="0"/>
              </a:spcAft>
            </a:pPr>
            <a:r>
              <a:rPr lang="en-GB" sz="3000" b="1" dirty="0">
                <a:solidFill>
                  <a:srgbClr val="AAD03D"/>
                </a:solidFill>
                <a:latin typeface="Arial" panose="020B0604020202020204" pitchFamily="34" charset="0"/>
                <a:ea typeface="Times New Roman" panose="02020603050405020304" pitchFamily="18" charset="0"/>
                <a:cs typeface="Arial" panose="020B0604020202020204" pitchFamily="34" charset="0"/>
              </a:rPr>
              <a:t>Impact matrix</a:t>
            </a:r>
          </a:p>
          <a:p>
            <a:pPr marL="285750" lvl="0" indent="-285750">
              <a:buFont typeface="Arial" panose="020B0604020202020204" pitchFamily="34" charset="0"/>
              <a:buChar char="•"/>
            </a:pPr>
            <a:r>
              <a:rPr lang="en-GB" sz="3200" dirty="0">
                <a:latin typeface="Arial" panose="020B0604020202020204" pitchFamily="34" charset="0"/>
                <a:cs typeface="Arial" panose="020B0604020202020204" pitchFamily="34" charset="0"/>
              </a:rPr>
              <a:t>What would have the biggest impact in school?</a:t>
            </a:r>
          </a:p>
          <a:p>
            <a:pPr marL="285750" lvl="0" indent="-285750">
              <a:buFont typeface="Arial" panose="020B0604020202020204" pitchFamily="34" charset="0"/>
              <a:buChar char="•"/>
            </a:pPr>
            <a:r>
              <a:rPr lang="en-GB" sz="3200" dirty="0">
                <a:latin typeface="Arial" panose="020B0604020202020204" pitchFamily="34" charset="0"/>
                <a:cs typeface="Arial" panose="020B0604020202020204" pitchFamily="34" charset="0"/>
              </a:rPr>
              <a:t>Which are the most practical? What resources are needed?</a:t>
            </a:r>
          </a:p>
          <a:p>
            <a:pPr marL="285750" lvl="0" indent="-285750">
              <a:buFont typeface="Arial" panose="020B0604020202020204" pitchFamily="34" charset="0"/>
              <a:buChar char="•"/>
            </a:pPr>
            <a:r>
              <a:rPr lang="en-GB" sz="3200" dirty="0">
                <a:latin typeface="Arial" panose="020B0604020202020204" pitchFamily="34" charset="0"/>
                <a:cs typeface="Arial" panose="020B0604020202020204" pitchFamily="34" charset="0"/>
              </a:rPr>
              <a:t>Which actions will have the widest impact?</a:t>
            </a:r>
          </a:p>
          <a:p>
            <a:pPr marL="285750" lvl="0" indent="-285750">
              <a:buFont typeface="Arial" panose="020B0604020202020204" pitchFamily="34" charset="0"/>
              <a:buChar char="•"/>
            </a:pPr>
            <a:r>
              <a:rPr lang="en-GB" sz="3200" dirty="0">
                <a:latin typeface="Arial" panose="020B0604020202020204" pitchFamily="34" charset="0"/>
                <a:cs typeface="Arial" panose="020B0604020202020204" pitchFamily="34" charset="0"/>
              </a:rPr>
              <a:t>Which actions will interest the people you know?</a:t>
            </a:r>
          </a:p>
        </p:txBody>
      </p:sp>
      <p:graphicFrame>
        <p:nvGraphicFramePr>
          <p:cNvPr id="2" name="Table 1"/>
          <p:cNvGraphicFramePr>
            <a:graphicFrameLocks noGrp="1"/>
          </p:cNvGraphicFramePr>
          <p:nvPr>
            <p:extLst>
              <p:ext uri="{D42A27DB-BD31-4B8C-83A1-F6EECF244321}">
                <p14:modId xmlns:p14="http://schemas.microsoft.com/office/powerpoint/2010/main" val="1988020879"/>
              </p:ext>
            </p:extLst>
          </p:nvPr>
        </p:nvGraphicFramePr>
        <p:xfrm>
          <a:off x="6368716" y="142148"/>
          <a:ext cx="5598696" cy="6485471"/>
        </p:xfrm>
        <a:graphic>
          <a:graphicData uri="http://schemas.openxmlformats.org/drawingml/2006/table">
            <a:tbl>
              <a:tblPr firstRow="1" bandRow="1">
                <a:tableStyleId>{073A0DAA-6AF3-43AB-8588-CEC1D06C72B9}</a:tableStyleId>
              </a:tblPr>
              <a:tblGrid>
                <a:gridCol w="1399674">
                  <a:extLst>
                    <a:ext uri="{9D8B030D-6E8A-4147-A177-3AD203B41FA5}">
                      <a16:colId xmlns:a16="http://schemas.microsoft.com/office/drawing/2014/main" val="1098533687"/>
                    </a:ext>
                  </a:extLst>
                </a:gridCol>
                <a:gridCol w="1399674">
                  <a:extLst>
                    <a:ext uri="{9D8B030D-6E8A-4147-A177-3AD203B41FA5}">
                      <a16:colId xmlns:a16="http://schemas.microsoft.com/office/drawing/2014/main" val="705151164"/>
                    </a:ext>
                  </a:extLst>
                </a:gridCol>
                <a:gridCol w="1399674">
                  <a:extLst>
                    <a:ext uri="{9D8B030D-6E8A-4147-A177-3AD203B41FA5}">
                      <a16:colId xmlns:a16="http://schemas.microsoft.com/office/drawing/2014/main" val="602144617"/>
                    </a:ext>
                  </a:extLst>
                </a:gridCol>
                <a:gridCol w="1399674">
                  <a:extLst>
                    <a:ext uri="{9D8B030D-6E8A-4147-A177-3AD203B41FA5}">
                      <a16:colId xmlns:a16="http://schemas.microsoft.com/office/drawing/2014/main" val="2703756745"/>
                    </a:ext>
                  </a:extLst>
                </a:gridCol>
              </a:tblGrid>
              <a:tr h="659957">
                <a:tc>
                  <a:txBody>
                    <a:bodyPr/>
                    <a:lstStyle/>
                    <a:p>
                      <a:endParaRPr lang="en-GB" dirty="0"/>
                    </a:p>
                  </a:txBody>
                  <a:tcPr/>
                </a:tc>
                <a:tc>
                  <a:txBody>
                    <a:bodyPr/>
                    <a:lstStyle/>
                    <a:p>
                      <a:r>
                        <a:rPr lang="en-GB" dirty="0"/>
                        <a:t>High impact</a:t>
                      </a:r>
                    </a:p>
                  </a:txBody>
                  <a:tcPr/>
                </a:tc>
                <a:tc>
                  <a:txBody>
                    <a:bodyPr/>
                    <a:lstStyle/>
                    <a:p>
                      <a:r>
                        <a:rPr lang="en-GB" dirty="0"/>
                        <a:t>Medium</a:t>
                      </a:r>
                      <a:r>
                        <a:rPr lang="en-GB" baseline="0" dirty="0"/>
                        <a:t> impact</a:t>
                      </a:r>
                      <a:endParaRPr lang="en-GB" dirty="0"/>
                    </a:p>
                  </a:txBody>
                  <a:tcPr/>
                </a:tc>
                <a:tc>
                  <a:txBody>
                    <a:bodyPr/>
                    <a:lstStyle/>
                    <a:p>
                      <a:r>
                        <a:rPr lang="en-GB" dirty="0"/>
                        <a:t>Low impact</a:t>
                      </a:r>
                    </a:p>
                  </a:txBody>
                  <a:tcPr/>
                </a:tc>
                <a:extLst>
                  <a:ext uri="{0D108BD9-81ED-4DB2-BD59-A6C34878D82A}">
                    <a16:rowId xmlns:a16="http://schemas.microsoft.com/office/drawing/2014/main" val="1050698331"/>
                  </a:ext>
                </a:extLst>
              </a:tr>
              <a:tr h="1941838">
                <a:tc>
                  <a:txBody>
                    <a:bodyPr/>
                    <a:lstStyle/>
                    <a:p>
                      <a:r>
                        <a:rPr lang="en-GB" dirty="0"/>
                        <a:t>Easy to do</a:t>
                      </a:r>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459294169"/>
                  </a:ext>
                </a:extLst>
              </a:tr>
              <a:tr h="1941838">
                <a:tc>
                  <a:txBody>
                    <a:bodyPr/>
                    <a:lstStyle/>
                    <a:p>
                      <a:r>
                        <a:rPr lang="en-GB" dirty="0"/>
                        <a:t>Moderate to do</a:t>
                      </a:r>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439811725"/>
                  </a:ext>
                </a:extLst>
              </a:tr>
              <a:tr h="1941838">
                <a:tc>
                  <a:txBody>
                    <a:bodyPr/>
                    <a:lstStyle/>
                    <a:p>
                      <a:r>
                        <a:rPr lang="en-GB" dirty="0"/>
                        <a:t>Hard to do</a:t>
                      </a:r>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7109091"/>
                  </a:ext>
                </a:extLst>
              </a:tr>
            </a:tbl>
          </a:graphicData>
        </a:graphic>
      </p:graphicFrame>
    </p:spTree>
    <p:extLst>
      <p:ext uri="{BB962C8B-B14F-4D97-AF65-F5344CB8AC3E}">
        <p14:creationId xmlns:p14="http://schemas.microsoft.com/office/powerpoint/2010/main" val="17170178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04952" y="1103586"/>
            <a:ext cx="7845232" cy="5524589"/>
          </a:xfrm>
          <a:prstGeom prst="rect">
            <a:avLst/>
          </a:prstGeom>
        </p:spPr>
        <p:txBody>
          <a:bodyPr wrap="square">
            <a:spAutoFit/>
          </a:bodyPr>
          <a:lstStyle/>
          <a:p>
            <a:pPr>
              <a:lnSpc>
                <a:spcPct val="150000"/>
              </a:lnSpc>
              <a:spcAft>
                <a:spcPts val="0"/>
              </a:spcAft>
            </a:pPr>
            <a:r>
              <a:rPr lang="en-GB" sz="3000" b="1" dirty="0">
                <a:solidFill>
                  <a:srgbClr val="AAD03D"/>
                </a:solidFill>
                <a:latin typeface="Arial" panose="020B0604020202020204" pitchFamily="34" charset="0"/>
                <a:ea typeface="Times New Roman" panose="02020603050405020304" pitchFamily="18" charset="0"/>
                <a:cs typeface="Arial" panose="020B0604020202020204" pitchFamily="34" charset="0"/>
              </a:rPr>
              <a:t>Planning an action</a:t>
            </a:r>
          </a:p>
          <a:p>
            <a:pPr>
              <a:spcAft>
                <a:spcPts val="0"/>
              </a:spcAft>
            </a:pPr>
            <a:endParaRPr lang="en-GB" sz="2800" dirty="0">
              <a:latin typeface="Arial" panose="020B0604020202020204" pitchFamily="34" charset="0"/>
              <a:cs typeface="Arial" panose="020B0604020202020204" pitchFamily="34" charset="0"/>
            </a:endParaRPr>
          </a:p>
          <a:p>
            <a:pPr>
              <a:spcAft>
                <a:spcPts val="0"/>
              </a:spcAft>
            </a:pPr>
            <a:r>
              <a:rPr lang="en-GB" sz="2800" dirty="0">
                <a:latin typeface="Arial" panose="020B0604020202020204" pitchFamily="34" charset="0"/>
                <a:cs typeface="Arial" panose="020B0604020202020204" pitchFamily="34" charset="0"/>
              </a:rPr>
              <a:t>You have 2 minutes to pitch your idea to your classmates:</a:t>
            </a:r>
          </a:p>
          <a:p>
            <a:pPr marL="457200" indent="-457200">
              <a:spcAft>
                <a:spcPts val="0"/>
              </a:spcAft>
              <a:buFont typeface="Arial" panose="020B0604020202020204" pitchFamily="34" charset="0"/>
              <a:buChar char="•"/>
            </a:pPr>
            <a:r>
              <a:rPr lang="en-GB" sz="2800" dirty="0">
                <a:latin typeface="Arial" panose="020B0604020202020204" pitchFamily="34" charset="0"/>
                <a:cs typeface="Arial" panose="020B0604020202020204" pitchFamily="34" charset="0"/>
              </a:rPr>
              <a:t>What are you planning to do?</a:t>
            </a:r>
          </a:p>
          <a:p>
            <a:pPr marL="457200" indent="-457200">
              <a:spcAft>
                <a:spcPts val="0"/>
              </a:spcAft>
              <a:buFont typeface="Arial" panose="020B0604020202020204" pitchFamily="34" charset="0"/>
              <a:buChar char="•"/>
            </a:pPr>
            <a:r>
              <a:rPr lang="en-GB" sz="2800" dirty="0">
                <a:latin typeface="Arial" panose="020B0604020202020204" pitchFamily="34" charset="0"/>
                <a:cs typeface="Arial" panose="020B0604020202020204" pitchFamily="34" charset="0"/>
              </a:rPr>
              <a:t>What resources will you need?</a:t>
            </a:r>
          </a:p>
          <a:p>
            <a:pPr marL="457200" indent="-457200">
              <a:spcAft>
                <a:spcPts val="0"/>
              </a:spcAft>
              <a:buFont typeface="Arial" panose="020B0604020202020204" pitchFamily="34" charset="0"/>
              <a:buChar char="•"/>
            </a:pPr>
            <a:r>
              <a:rPr lang="en-GB" sz="2800" dirty="0">
                <a:latin typeface="Arial" panose="020B0604020202020204" pitchFamily="34" charset="0"/>
                <a:cs typeface="Arial" panose="020B0604020202020204" pitchFamily="34" charset="0"/>
              </a:rPr>
              <a:t>What will be the immediate result of your action?</a:t>
            </a:r>
          </a:p>
          <a:p>
            <a:pPr marL="457200" indent="-457200">
              <a:spcAft>
                <a:spcPts val="0"/>
              </a:spcAft>
              <a:buFont typeface="Arial" panose="020B0604020202020204" pitchFamily="34" charset="0"/>
              <a:buChar char="•"/>
            </a:pPr>
            <a:r>
              <a:rPr lang="en-GB" sz="2800" dirty="0">
                <a:latin typeface="Arial" panose="020B0604020202020204" pitchFamily="34" charset="0"/>
                <a:cs typeface="Arial" panose="020B0604020202020204" pitchFamily="34" charset="0"/>
              </a:rPr>
              <a:t>What difference do you hope it will make?</a:t>
            </a:r>
          </a:p>
          <a:p>
            <a:pPr marL="457200" indent="-457200">
              <a:spcAft>
                <a:spcPts val="0"/>
              </a:spcAft>
              <a:buFont typeface="Arial" panose="020B0604020202020204" pitchFamily="34" charset="0"/>
              <a:buChar char="•"/>
            </a:pPr>
            <a:endParaRPr lang="en-GB" sz="2800" dirty="0">
              <a:latin typeface="Arial" panose="020B0604020202020204" pitchFamily="34" charset="0"/>
              <a:cs typeface="Arial" panose="020B0604020202020204" pitchFamily="34" charset="0"/>
            </a:endParaRPr>
          </a:p>
          <a:p>
            <a:pPr>
              <a:spcAft>
                <a:spcPts val="0"/>
              </a:spcAft>
            </a:pPr>
            <a:r>
              <a:rPr lang="en-GB" sz="2800" dirty="0">
                <a:latin typeface="Arial" panose="020B0604020202020204" pitchFamily="34" charset="0"/>
                <a:cs typeface="Arial" panose="020B0604020202020204" pitchFamily="34" charset="0"/>
              </a:rPr>
              <a:t>Listen to feedback from the class to improve your idea. </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9458" r="14521" b="3295"/>
          <a:stretch/>
        </p:blipFill>
        <p:spPr>
          <a:xfrm>
            <a:off x="8434551" y="951699"/>
            <a:ext cx="3279228" cy="5047802"/>
          </a:xfrm>
          <a:prstGeom prst="rect">
            <a:avLst/>
          </a:prstGeom>
          <a:effectLst>
            <a:softEdge rad="127000"/>
          </a:effectLst>
        </p:spPr>
      </p:pic>
    </p:spTree>
    <p:extLst>
      <p:ext uri="{BB962C8B-B14F-4D97-AF65-F5344CB8AC3E}">
        <p14:creationId xmlns:p14="http://schemas.microsoft.com/office/powerpoint/2010/main" val="37485703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31665" y="1448476"/>
            <a:ext cx="6442101" cy="3370153"/>
          </a:xfrm>
          <a:prstGeom prst="rect">
            <a:avLst/>
          </a:prstGeom>
        </p:spPr>
        <p:txBody>
          <a:bodyPr wrap="square">
            <a:spAutoFit/>
          </a:bodyPr>
          <a:lstStyle/>
          <a:p>
            <a:pPr algn="ctr">
              <a:lnSpc>
                <a:spcPct val="150000"/>
              </a:lnSpc>
              <a:spcAft>
                <a:spcPts val="0"/>
              </a:spcAft>
            </a:pPr>
            <a:r>
              <a:rPr lang="en-GB" sz="3000" b="1" dirty="0">
                <a:solidFill>
                  <a:srgbClr val="AAD03D"/>
                </a:solidFill>
                <a:latin typeface="Arial" panose="020B0604020202020204" pitchFamily="34" charset="0"/>
                <a:ea typeface="Times New Roman" panose="02020603050405020304" pitchFamily="18" charset="0"/>
                <a:cs typeface="Arial" panose="020B0604020202020204" pitchFamily="34" charset="0"/>
              </a:rPr>
              <a:t>Peer education</a:t>
            </a:r>
          </a:p>
          <a:p>
            <a:pPr marL="285750" lvl="0" indent="-285750">
              <a:buFont typeface="Arial" panose="020B0604020202020204" pitchFamily="34" charset="0"/>
              <a:buChar char="•"/>
            </a:pPr>
            <a:r>
              <a:rPr lang="en-GB" sz="2800" dirty="0">
                <a:latin typeface="Arial" panose="020B0604020202020204" pitchFamily="34" charset="0"/>
                <a:cs typeface="Arial" panose="020B0604020202020204" pitchFamily="34" charset="0"/>
              </a:rPr>
              <a:t>Which have you enjoyed and why?</a:t>
            </a:r>
          </a:p>
          <a:p>
            <a:pPr marL="285750" lvl="0" indent="-285750">
              <a:buFont typeface="Arial" panose="020B0604020202020204" pitchFamily="34" charset="0"/>
              <a:buChar char="•"/>
            </a:pPr>
            <a:r>
              <a:rPr lang="en-GB" sz="2800" dirty="0">
                <a:latin typeface="Arial" panose="020B0604020202020204" pitchFamily="34" charset="0"/>
                <a:cs typeface="Arial" panose="020B0604020202020204" pitchFamily="34" charset="0"/>
              </a:rPr>
              <a:t>Who inspires you? Why? What makes someone engaging?</a:t>
            </a:r>
          </a:p>
          <a:p>
            <a:pPr marL="285750" lvl="0" indent="-285750">
              <a:buFont typeface="Arial" panose="020B0604020202020204" pitchFamily="34" charset="0"/>
              <a:buChar char="•"/>
            </a:pPr>
            <a:r>
              <a:rPr lang="en-GB" sz="2800" dirty="0">
                <a:latin typeface="Arial" panose="020B0604020202020204" pitchFamily="34" charset="0"/>
                <a:cs typeface="Arial" panose="020B0604020202020204" pitchFamily="34" charset="0"/>
              </a:rPr>
              <a:t>Which have you not enjoyed and why? What makes someone boring?</a:t>
            </a:r>
          </a:p>
          <a:p>
            <a:pPr marL="285750" lvl="0" indent="-285750">
              <a:buFont typeface="Arial" panose="020B0604020202020204" pitchFamily="34" charset="0"/>
              <a:buChar char="•"/>
            </a:pPr>
            <a:r>
              <a:rPr lang="en-GB" sz="2800" dirty="0">
                <a:latin typeface="Arial" panose="020B0604020202020204" pitchFamily="34" charset="0"/>
                <a:cs typeface="Arial" panose="020B0604020202020204" pitchFamily="34" charset="0"/>
              </a:rPr>
              <a:t>What kinds of things go wrong?</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2589" y="1448476"/>
            <a:ext cx="6656004" cy="3549869"/>
          </a:xfrm>
          <a:prstGeom prst="rect">
            <a:avLst/>
          </a:prstGeom>
        </p:spPr>
      </p:pic>
    </p:spTree>
    <p:extLst>
      <p:ext uri="{BB962C8B-B14F-4D97-AF65-F5344CB8AC3E}">
        <p14:creationId xmlns:p14="http://schemas.microsoft.com/office/powerpoint/2010/main" val="1685793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74010" y="1275056"/>
            <a:ext cx="6694349" cy="5109091"/>
          </a:xfrm>
          <a:prstGeom prst="rect">
            <a:avLst/>
          </a:prstGeom>
        </p:spPr>
        <p:txBody>
          <a:bodyPr wrap="square">
            <a:spAutoFit/>
          </a:bodyPr>
          <a:lstStyle/>
          <a:p>
            <a:pPr algn="ctr">
              <a:lnSpc>
                <a:spcPct val="150000"/>
              </a:lnSpc>
              <a:spcAft>
                <a:spcPts val="0"/>
              </a:spcAft>
            </a:pPr>
            <a:r>
              <a:rPr lang="en-GB" sz="3000" b="1" dirty="0">
                <a:solidFill>
                  <a:srgbClr val="AAD03D"/>
                </a:solidFill>
                <a:latin typeface="Arial" panose="020B0604020202020204" pitchFamily="34" charset="0"/>
                <a:ea typeface="Times New Roman" panose="02020603050405020304" pitchFamily="18" charset="0"/>
                <a:cs typeface="Arial" panose="020B0604020202020204" pitchFamily="34" charset="0"/>
              </a:rPr>
              <a:t>60 seconds</a:t>
            </a:r>
          </a:p>
          <a:p>
            <a:pPr algn="ctr">
              <a:lnSpc>
                <a:spcPct val="150000"/>
              </a:lnSpc>
              <a:spcAft>
                <a:spcPts val="0"/>
              </a:spcAft>
            </a:pPr>
            <a:endParaRPr lang="en-GB" sz="3000" b="1" dirty="0">
              <a:solidFill>
                <a:srgbClr val="AAD03D"/>
              </a:solidFill>
              <a:latin typeface="Arial" panose="020B0604020202020204" pitchFamily="34" charset="0"/>
              <a:ea typeface="Times New Roman" panose="02020603050405020304" pitchFamily="18" charset="0"/>
              <a:cs typeface="Arial" panose="020B0604020202020204" pitchFamily="34" charset="0"/>
            </a:endParaRPr>
          </a:p>
          <a:p>
            <a:pPr lvl="0"/>
            <a:r>
              <a:rPr lang="en-GB" sz="3200" dirty="0">
                <a:latin typeface="Arial" panose="020B0604020202020204" pitchFamily="34" charset="0"/>
                <a:cs typeface="Arial" panose="020B0604020202020204" pitchFamily="34" charset="0"/>
              </a:rPr>
              <a:t>Speak for 60 seconds on the topic with:</a:t>
            </a:r>
          </a:p>
          <a:p>
            <a:pPr marL="571500" lvl="0" indent="-571500">
              <a:buFontTx/>
              <a:buChar char="-"/>
            </a:pPr>
            <a:r>
              <a:rPr lang="en-GB" sz="3200" dirty="0">
                <a:latin typeface="Arial" panose="020B0604020202020204" pitchFamily="34" charset="0"/>
                <a:cs typeface="Arial" panose="020B0604020202020204" pitchFamily="34" charset="0"/>
              </a:rPr>
              <a:t>No hesitation (</a:t>
            </a:r>
            <a:r>
              <a:rPr lang="en-GB" sz="3200" dirty="0" err="1">
                <a:latin typeface="Arial" panose="020B0604020202020204" pitchFamily="34" charset="0"/>
                <a:cs typeface="Arial" panose="020B0604020202020204" pitchFamily="34" charset="0"/>
              </a:rPr>
              <a:t>umms</a:t>
            </a:r>
            <a:r>
              <a:rPr lang="en-GB" sz="3200" dirty="0">
                <a:latin typeface="Arial" panose="020B0604020202020204" pitchFamily="34" charset="0"/>
                <a:cs typeface="Arial" panose="020B0604020202020204" pitchFamily="34" charset="0"/>
              </a:rPr>
              <a:t>, </a:t>
            </a:r>
            <a:r>
              <a:rPr lang="en-GB" sz="3200" dirty="0" err="1">
                <a:latin typeface="Arial" panose="020B0604020202020204" pitchFamily="34" charset="0"/>
                <a:cs typeface="Arial" panose="020B0604020202020204" pitchFamily="34" charset="0"/>
              </a:rPr>
              <a:t>ahhs</a:t>
            </a:r>
            <a:r>
              <a:rPr lang="en-GB" sz="3200" dirty="0">
                <a:latin typeface="Arial" panose="020B0604020202020204" pitchFamily="34" charset="0"/>
                <a:cs typeface="Arial" panose="020B0604020202020204" pitchFamily="34" charset="0"/>
              </a:rPr>
              <a:t>, pauses)</a:t>
            </a:r>
          </a:p>
          <a:p>
            <a:pPr marL="571500" lvl="0" indent="-571500">
              <a:buFontTx/>
              <a:buChar char="-"/>
            </a:pPr>
            <a:r>
              <a:rPr lang="en-GB" sz="3200" dirty="0">
                <a:latin typeface="Arial" panose="020B0604020202020204" pitchFamily="34" charset="0"/>
                <a:cs typeface="Arial" panose="020B0604020202020204" pitchFamily="34" charset="0"/>
              </a:rPr>
              <a:t>No deviation (changing the topic)</a:t>
            </a:r>
          </a:p>
          <a:p>
            <a:pPr marL="571500" lvl="0" indent="-571500">
              <a:buFontTx/>
              <a:buChar char="-"/>
            </a:pPr>
            <a:r>
              <a:rPr lang="en-GB" sz="3200" dirty="0">
                <a:latin typeface="Arial" panose="020B0604020202020204" pitchFamily="34" charset="0"/>
                <a:cs typeface="Arial" panose="020B0604020202020204" pitchFamily="34" charset="0"/>
              </a:rPr>
              <a:t>No repetition</a:t>
            </a:r>
          </a:p>
          <a:p>
            <a:pPr lvl="0"/>
            <a:endParaRPr lang="en-GB" sz="4400"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36119" y="770034"/>
            <a:ext cx="4192971" cy="5134250"/>
          </a:xfrm>
          <a:prstGeom prst="rect">
            <a:avLst/>
          </a:prstGeom>
        </p:spPr>
      </p:pic>
    </p:spTree>
    <p:extLst>
      <p:ext uri="{BB962C8B-B14F-4D97-AF65-F5344CB8AC3E}">
        <p14:creationId xmlns:p14="http://schemas.microsoft.com/office/powerpoint/2010/main" val="36114689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79417" y="1117400"/>
            <a:ext cx="7246142" cy="5339923"/>
          </a:xfrm>
          <a:prstGeom prst="rect">
            <a:avLst/>
          </a:prstGeom>
        </p:spPr>
        <p:txBody>
          <a:bodyPr wrap="square">
            <a:spAutoFit/>
          </a:bodyPr>
          <a:lstStyle/>
          <a:p>
            <a:pPr algn="ctr">
              <a:lnSpc>
                <a:spcPct val="150000"/>
              </a:lnSpc>
              <a:spcAft>
                <a:spcPts val="0"/>
              </a:spcAft>
            </a:pPr>
            <a:r>
              <a:rPr lang="en-GB" sz="3000" b="1" dirty="0">
                <a:solidFill>
                  <a:srgbClr val="AAD03D"/>
                </a:solidFill>
                <a:latin typeface="Arial" panose="020B0604020202020204" pitchFamily="34" charset="0"/>
                <a:ea typeface="Times New Roman" panose="02020603050405020304" pitchFamily="18" charset="0"/>
                <a:cs typeface="Arial" panose="020B0604020202020204" pitchFamily="34" charset="0"/>
              </a:rPr>
              <a:t>Measuring impact</a:t>
            </a:r>
          </a:p>
          <a:p>
            <a:pPr lvl="0"/>
            <a:r>
              <a:rPr lang="en-GB" sz="2800" b="1" dirty="0">
                <a:latin typeface="Arial" panose="020B0604020202020204" pitchFamily="34" charset="0"/>
                <a:cs typeface="Arial" panose="020B0604020202020204" pitchFamily="34" charset="0"/>
              </a:rPr>
              <a:t>Knowledge</a:t>
            </a:r>
            <a:r>
              <a:rPr lang="en-GB" sz="2800" dirty="0">
                <a:latin typeface="Arial" panose="020B0604020202020204" pitchFamily="34" charset="0"/>
                <a:cs typeface="Arial" panose="020B0604020202020204" pitchFamily="34" charset="0"/>
              </a:rPr>
              <a:t> – do you want people to know facts they didn’t know before?</a:t>
            </a:r>
          </a:p>
          <a:p>
            <a:pPr lvl="0"/>
            <a:r>
              <a:rPr lang="en-GB" sz="2800" b="1" dirty="0">
                <a:latin typeface="Arial" panose="020B0604020202020204" pitchFamily="34" charset="0"/>
                <a:cs typeface="Arial" panose="020B0604020202020204" pitchFamily="34" charset="0"/>
              </a:rPr>
              <a:t>Skills </a:t>
            </a:r>
            <a:r>
              <a:rPr lang="en-GB" sz="2800" dirty="0">
                <a:latin typeface="Arial" panose="020B0604020202020204" pitchFamily="34" charset="0"/>
                <a:cs typeface="Arial" panose="020B0604020202020204" pitchFamily="34" charset="0"/>
              </a:rPr>
              <a:t>– do you want people to be able to do things better or do things they couldn’t do before?</a:t>
            </a:r>
          </a:p>
          <a:p>
            <a:pPr lvl="0"/>
            <a:r>
              <a:rPr lang="en-GB" sz="2800" b="1" dirty="0">
                <a:latin typeface="Arial" panose="020B0604020202020204" pitchFamily="34" charset="0"/>
                <a:cs typeface="Arial" panose="020B0604020202020204" pitchFamily="34" charset="0"/>
              </a:rPr>
              <a:t>Values</a:t>
            </a:r>
            <a:r>
              <a:rPr lang="en-GB" sz="2800" dirty="0">
                <a:latin typeface="Arial" panose="020B0604020202020204" pitchFamily="34" charset="0"/>
                <a:cs typeface="Arial" panose="020B0604020202020204" pitchFamily="34" charset="0"/>
              </a:rPr>
              <a:t> – do you want people to think differently?</a:t>
            </a:r>
          </a:p>
          <a:p>
            <a:pPr lvl="0"/>
            <a:r>
              <a:rPr lang="en-GB" sz="2800" b="1" dirty="0">
                <a:latin typeface="Arial" panose="020B0604020202020204" pitchFamily="34" charset="0"/>
                <a:cs typeface="Arial" panose="020B0604020202020204" pitchFamily="34" charset="0"/>
              </a:rPr>
              <a:t>Action</a:t>
            </a:r>
            <a:r>
              <a:rPr lang="en-GB" sz="2800" dirty="0">
                <a:latin typeface="Arial" panose="020B0604020202020204" pitchFamily="34" charset="0"/>
                <a:cs typeface="Arial" panose="020B0604020202020204" pitchFamily="34" charset="0"/>
              </a:rPr>
              <a:t> – do you want people to do something as a result of your peer learning?</a:t>
            </a:r>
          </a:p>
          <a:p>
            <a:pPr lvl="0"/>
            <a:endParaRPr lang="en-GB" sz="4400"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6940" y="2222387"/>
            <a:ext cx="4163875" cy="3129948"/>
          </a:xfrm>
          <a:prstGeom prst="rect">
            <a:avLst/>
          </a:prstGeom>
          <a:effectLst>
            <a:softEdge rad="63500"/>
          </a:effectLst>
        </p:spPr>
      </p:pic>
    </p:spTree>
    <p:extLst>
      <p:ext uri="{BB962C8B-B14F-4D97-AF65-F5344CB8AC3E}">
        <p14:creationId xmlns:p14="http://schemas.microsoft.com/office/powerpoint/2010/main" val="41577451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94726" y="410081"/>
            <a:ext cx="10380371" cy="5940088"/>
          </a:xfrm>
          <a:prstGeom prst="rect">
            <a:avLst/>
          </a:prstGeom>
        </p:spPr>
        <p:txBody>
          <a:bodyPr wrap="square">
            <a:spAutoFit/>
          </a:bodyPr>
          <a:lstStyle/>
          <a:p>
            <a:pPr algn="ctr">
              <a:lnSpc>
                <a:spcPct val="150000"/>
              </a:lnSpc>
              <a:spcAft>
                <a:spcPts val="0"/>
              </a:spcAft>
            </a:pPr>
            <a:r>
              <a:rPr lang="en-GB" sz="3200" b="1" dirty="0">
                <a:solidFill>
                  <a:srgbClr val="AAD03D"/>
                </a:solidFill>
                <a:latin typeface="Arial" panose="020B0604020202020204" pitchFamily="34" charset="0"/>
                <a:ea typeface="Times New Roman" panose="02020603050405020304" pitchFamily="18" charset="0"/>
                <a:cs typeface="Arial" panose="020B0604020202020204" pitchFamily="34" charset="0"/>
              </a:rPr>
              <a:t>How we can measure</a:t>
            </a:r>
          </a:p>
          <a:p>
            <a:pPr marL="571500" lvl="0" indent="-571500">
              <a:buFont typeface="Arial" panose="020B0604020202020204" pitchFamily="34" charset="0"/>
              <a:buChar char="•"/>
            </a:pPr>
            <a:r>
              <a:rPr lang="en-GB" sz="3200" dirty="0">
                <a:latin typeface="Arial" panose="020B0604020202020204" pitchFamily="34" charset="0"/>
                <a:cs typeface="Arial" panose="020B0604020202020204" pitchFamily="34" charset="0"/>
              </a:rPr>
              <a:t>Learning diaries, videos or blogs</a:t>
            </a:r>
          </a:p>
          <a:p>
            <a:pPr marL="571500" lvl="0" indent="-571500">
              <a:buFont typeface="Arial" panose="020B0604020202020204" pitchFamily="34" charset="0"/>
              <a:buChar char="•"/>
            </a:pPr>
            <a:r>
              <a:rPr lang="en-GB" sz="3200" dirty="0">
                <a:latin typeface="Arial" panose="020B0604020202020204" pitchFamily="34" charset="0"/>
                <a:cs typeface="Arial" panose="020B0604020202020204" pitchFamily="34" charset="0"/>
              </a:rPr>
              <a:t>Feedback forms</a:t>
            </a:r>
          </a:p>
          <a:p>
            <a:pPr marL="571500" lvl="0" indent="-571500">
              <a:buFont typeface="Arial" panose="020B0604020202020204" pitchFamily="34" charset="0"/>
              <a:buChar char="•"/>
            </a:pPr>
            <a:r>
              <a:rPr lang="en-GB" sz="3200" dirty="0">
                <a:latin typeface="Arial" panose="020B0604020202020204" pitchFamily="34" charset="0"/>
                <a:cs typeface="Arial" panose="020B0604020202020204" pitchFamily="34" charset="0"/>
              </a:rPr>
              <a:t>Surveys, </a:t>
            </a:r>
            <a:r>
              <a:rPr lang="en-GB" sz="3200" dirty="0" err="1">
                <a:latin typeface="Arial" panose="020B0604020202020204" pitchFamily="34" charset="0"/>
                <a:cs typeface="Arial" panose="020B0604020202020204" pitchFamily="34" charset="0"/>
              </a:rPr>
              <a:t>vox</a:t>
            </a:r>
            <a:r>
              <a:rPr lang="en-GB" sz="3200" dirty="0">
                <a:latin typeface="Arial" panose="020B0604020202020204" pitchFamily="34" charset="0"/>
                <a:cs typeface="Arial" panose="020B0604020202020204" pitchFamily="34" charset="0"/>
              </a:rPr>
              <a:t> pops and interviews</a:t>
            </a:r>
          </a:p>
          <a:p>
            <a:pPr marL="571500" lvl="0" indent="-571500">
              <a:buFont typeface="Arial" panose="020B0604020202020204" pitchFamily="34" charset="0"/>
              <a:buChar char="•"/>
            </a:pPr>
            <a:r>
              <a:rPr lang="en-GB" sz="3200" dirty="0">
                <a:latin typeface="Arial" panose="020B0604020202020204" pitchFamily="34" charset="0"/>
                <a:cs typeface="Arial" panose="020B0604020202020204" pitchFamily="34" charset="0"/>
              </a:rPr>
              <a:t>Quizzes and questions</a:t>
            </a:r>
          </a:p>
          <a:p>
            <a:pPr marL="571500" lvl="0" indent="-571500">
              <a:buFont typeface="Arial" panose="020B0604020202020204" pitchFamily="34" charset="0"/>
              <a:buChar char="•"/>
            </a:pPr>
            <a:r>
              <a:rPr lang="en-GB" sz="3200" dirty="0">
                <a:latin typeface="Arial" panose="020B0604020202020204" pitchFamily="34" charset="0"/>
                <a:cs typeface="Arial" panose="020B0604020202020204" pitchFamily="34" charset="0"/>
              </a:rPr>
              <a:t>Agree/disagree continuums </a:t>
            </a:r>
          </a:p>
          <a:p>
            <a:pPr marL="571500" lvl="0" indent="-571500">
              <a:buFont typeface="Arial" panose="020B0604020202020204" pitchFamily="34" charset="0"/>
              <a:buChar char="•"/>
            </a:pPr>
            <a:r>
              <a:rPr lang="en-GB" sz="3200" dirty="0">
                <a:latin typeface="Arial" panose="020B0604020202020204" pitchFamily="34" charset="0"/>
                <a:cs typeface="Arial" panose="020B0604020202020204" pitchFamily="34" charset="0"/>
              </a:rPr>
              <a:t>Polls</a:t>
            </a:r>
          </a:p>
          <a:p>
            <a:pPr marL="571500" lvl="0" indent="-571500">
              <a:buFont typeface="Arial" panose="020B0604020202020204" pitchFamily="34" charset="0"/>
              <a:buChar char="•"/>
            </a:pPr>
            <a:r>
              <a:rPr lang="en-GB" sz="3200" dirty="0">
                <a:latin typeface="Arial" panose="020B0604020202020204" pitchFamily="34" charset="0"/>
                <a:cs typeface="Arial" panose="020B0604020202020204" pitchFamily="34" charset="0"/>
              </a:rPr>
              <a:t>Skills self-assessments</a:t>
            </a:r>
          </a:p>
          <a:p>
            <a:pPr marL="571500" lvl="0" indent="-571500">
              <a:buFont typeface="Arial" panose="020B0604020202020204" pitchFamily="34" charset="0"/>
              <a:buChar char="•"/>
            </a:pPr>
            <a:r>
              <a:rPr lang="en-GB" sz="3200" dirty="0">
                <a:latin typeface="Arial" panose="020B0604020202020204" pitchFamily="34" charset="0"/>
                <a:cs typeface="Arial" panose="020B0604020202020204" pitchFamily="34" charset="0"/>
              </a:rPr>
              <a:t>Reactions to pictures and words</a:t>
            </a:r>
          </a:p>
          <a:p>
            <a:pPr marL="571500" lvl="0" indent="-571500">
              <a:buFont typeface="Arial" panose="020B0604020202020204" pitchFamily="34" charset="0"/>
              <a:buChar char="•"/>
            </a:pPr>
            <a:r>
              <a:rPr lang="en-GB" sz="3200" dirty="0">
                <a:latin typeface="Arial" panose="020B0604020202020204" pitchFamily="34" charset="0"/>
                <a:cs typeface="Arial" panose="020B0604020202020204" pitchFamily="34" charset="0"/>
              </a:rPr>
              <a:t>Action logs</a:t>
            </a:r>
          </a:p>
          <a:p>
            <a:pPr lvl="0"/>
            <a:endParaRPr lang="en-GB" sz="4400"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4214" y="1672547"/>
            <a:ext cx="3922985" cy="3922985"/>
          </a:xfrm>
          <a:prstGeom prst="rect">
            <a:avLst/>
          </a:prstGeom>
        </p:spPr>
      </p:pic>
    </p:spTree>
    <p:extLst>
      <p:ext uri="{BB962C8B-B14F-4D97-AF65-F5344CB8AC3E}">
        <p14:creationId xmlns:p14="http://schemas.microsoft.com/office/powerpoint/2010/main" val="20587487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F1C4C207D35B84DA55C4328C2B0E8EE" ma:contentTypeVersion="2" ma:contentTypeDescription="Create a new document." ma:contentTypeScope="" ma:versionID="8fdf164d3ec4a7a199e8e065107b3711">
  <xsd:schema xmlns:xsd="http://www.w3.org/2001/XMLSchema" xmlns:xs="http://www.w3.org/2001/XMLSchema" xmlns:p="http://schemas.microsoft.com/office/2006/metadata/properties" xmlns:ns2="8f72fa40-118e-49b6-8212-144bd30e45b8" targetNamespace="http://schemas.microsoft.com/office/2006/metadata/properties" ma:root="true" ma:fieldsID="f9cd7c15cac063176a9e9ee8c03f6fff" ns2:_="">
    <xsd:import namespace="8f72fa40-118e-49b6-8212-144bd30e45b8"/>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f72fa40-118e-49b6-8212-144bd30e45b8"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06C9EFA-4613-469C-88E9-AC5105B296D9}">
  <ds:schemaRefs>
    <ds:schemaRef ds:uri="http://schemas.microsoft.com/sharepoint/v3/contenttype/forms"/>
  </ds:schemaRefs>
</ds:datastoreItem>
</file>

<file path=customXml/itemProps2.xml><?xml version="1.0" encoding="utf-8"?>
<ds:datastoreItem xmlns:ds="http://schemas.openxmlformats.org/officeDocument/2006/customXml" ds:itemID="{AD8DBBF1-4F02-44BE-BC1A-A2682DD57457}">
  <ds:schemaRefs>
    <ds:schemaRef ds:uri="http://schemas.microsoft.com/office/2006/metadata/properties"/>
    <ds:schemaRef ds:uri="8f72fa40-118e-49b6-8212-144bd30e45b8"/>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purl.org/dc/elements/1.1/"/>
    <ds:schemaRef ds:uri="http://www.w3.org/XML/1998/namespace"/>
  </ds:schemaRefs>
</ds:datastoreItem>
</file>

<file path=customXml/itemProps3.xml><?xml version="1.0" encoding="utf-8"?>
<ds:datastoreItem xmlns:ds="http://schemas.openxmlformats.org/officeDocument/2006/customXml" ds:itemID="{C0425B13-5CD5-4E9A-B253-25EE8D58FA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f72fa40-118e-49b6-8212-144bd30e45b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3319</TotalTime>
  <Words>1047</Words>
  <Application>Microsoft Office PowerPoint</Application>
  <PresentationFormat>Widescreen</PresentationFormat>
  <Paragraphs>112</Paragraphs>
  <Slides>10</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Calibri Light</vt:lpstr>
      <vt:lpstr>Georgia</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Manon Defis</dc:creator>
  <cp:lastModifiedBy>Susie VentrisField</cp:lastModifiedBy>
  <cp:revision>43</cp:revision>
  <dcterms:created xsi:type="dcterms:W3CDTF">2014-11-14T15:08:37Z</dcterms:created>
  <dcterms:modified xsi:type="dcterms:W3CDTF">2017-06-19T14:50:50Z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0x0101003F1C4C207D35B84DA55C4328C2B0E8EE</vt:lpwstr>
  </property>
</Properties>
</file>